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6"/>
  </p:notesMasterIdLst>
  <p:sldIdLst>
    <p:sldId id="30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1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65841-A196-4E0F-BA16-3973B63AC14F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E160D-2502-4DDD-8E0D-257725F86DE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0133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3" smtClean="0"/>
              <a:t>Toán </a:t>
            </a:r>
            <a:r>
              <a:rPr lang="vi-VN" smtClean="0"/>
              <a:t>tử </a:t>
            </a:r>
            <a:r>
              <a:rPr lang="vi-VN" spc="-4" smtClean="0"/>
              <a:t>và câu</a:t>
            </a:r>
            <a:r>
              <a:rPr lang="vi-VN" spc="-9" smtClean="0"/>
              <a:t> </a:t>
            </a:r>
            <a:r>
              <a:rPr lang="vi-VN" smtClean="0"/>
              <a:t>lệnh</a:t>
            </a:r>
            <a:endParaRPr lang="vi-VN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3" smtClean="0"/>
              <a:t>Toán </a:t>
            </a:r>
            <a:r>
              <a:rPr lang="vi-VN" smtClean="0"/>
              <a:t>tử </a:t>
            </a:r>
            <a:r>
              <a:rPr lang="vi-VN" spc="-4" smtClean="0"/>
              <a:t>và câu</a:t>
            </a:r>
            <a:r>
              <a:rPr lang="vi-VN" spc="-9" smtClean="0"/>
              <a:t> </a:t>
            </a:r>
            <a:r>
              <a:rPr lang="vi-VN" smtClean="0"/>
              <a:t>lệnh</a:t>
            </a:r>
            <a:endParaRPr lang="vi-VN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3" smtClean="0"/>
              <a:t>Toán </a:t>
            </a:r>
            <a:r>
              <a:rPr lang="vi-VN" smtClean="0"/>
              <a:t>tử </a:t>
            </a:r>
            <a:r>
              <a:rPr lang="vi-VN" spc="-4" smtClean="0"/>
              <a:t>và câu</a:t>
            </a:r>
            <a:r>
              <a:rPr lang="vi-VN" spc="-9" smtClean="0"/>
              <a:t> </a:t>
            </a:r>
            <a:r>
              <a:rPr lang="vi-VN" smtClean="0"/>
              <a:t>lệnh</a:t>
            </a:r>
            <a:endParaRPr lang="vi-VN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13: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TOÁN TỬ VÀ CÂU LỆNH</a:t>
            </a:r>
          </a:p>
        </p:txBody>
      </p:sp>
    </p:spTree>
    <p:extLst>
      <p:ext uri="{BB962C8B-B14F-4D97-AF65-F5344CB8AC3E}">
        <p14:creationId xmlns:p14="http://schemas.microsoft.com/office/powerpoint/2010/main" val="6366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5616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9" dirty="0"/>
              <a:t>tăng </a:t>
            </a:r>
            <a:r>
              <a:rPr spc="-18" dirty="0"/>
              <a:t>và </a:t>
            </a:r>
            <a:r>
              <a:rPr spc="-2" dirty="0"/>
              <a:t>giảm</a:t>
            </a:r>
            <a:r>
              <a:rPr spc="11" dirty="0"/>
              <a:t> </a:t>
            </a:r>
            <a:r>
              <a:rPr spc="-2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17502"/>
            <a:ext cx="2981337" cy="90970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59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31209">
              <a:spcBef>
                <a:spcPts val="9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number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3;</a:t>
            </a:r>
            <a:endParaRPr>
              <a:latin typeface="Courier New"/>
              <a:cs typeface="Courier New"/>
            </a:endParaRPr>
          </a:p>
          <a:p>
            <a:pPr marL="131209" marR="2229">
              <a:lnSpc>
                <a:spcPts val="983"/>
              </a:lnSpc>
              <a:spcBef>
                <a:spcPts val="33"/>
              </a:spcBef>
            </a:pPr>
            <a:r>
              <a:rPr dirty="0">
                <a:latin typeface="Courier New"/>
                <a:cs typeface="Courier New"/>
              </a:rPr>
              <a:t>alert(‘Number after increment </a:t>
            </a:r>
            <a:r>
              <a:rPr spc="2" dirty="0">
                <a:latin typeface="Courier New"/>
                <a:cs typeface="Courier New"/>
              </a:rPr>
              <a:t>= ‘ + </a:t>
            </a:r>
            <a:r>
              <a:rPr dirty="0">
                <a:latin typeface="Courier New"/>
                <a:cs typeface="Courier New"/>
              </a:rPr>
              <a:t>++number);  alert(‘Number after decrement </a:t>
            </a:r>
            <a:r>
              <a:rPr spc="2" dirty="0">
                <a:latin typeface="Courier New"/>
                <a:cs typeface="Courier New"/>
              </a:rPr>
              <a:t>= ‘ +</a:t>
            </a:r>
            <a:r>
              <a:rPr spc="8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number--);</a:t>
            </a:r>
            <a:endParaRPr>
              <a:latin typeface="Courier New"/>
              <a:cs typeface="Courier New"/>
            </a:endParaRPr>
          </a:p>
          <a:p>
            <a:pPr marL="5571">
              <a:lnSpc>
                <a:spcPts val="952"/>
              </a:lnSpc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740" y="1560956"/>
            <a:ext cx="3645928" cy="12188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349708"/>
              </p:ext>
            </p:extLst>
          </p:nvPr>
        </p:nvGraphicFramePr>
        <p:xfrm>
          <a:off x="198041" y="1564358"/>
          <a:ext cx="3630470" cy="1208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6703"/>
                <a:gridCol w="2763767"/>
              </a:tblGrid>
              <a:tr h="326475">
                <a:tc>
                  <a:txBody>
                    <a:bodyPr/>
                    <a:lstStyle/>
                    <a:p>
                      <a:pPr marL="0" marR="133350" indent="-71818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  hệ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==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(Equal)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toán hạng có bằng nhau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!=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(Not</a:t>
                      </a:r>
                      <a:r>
                        <a:rPr sz="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Equal)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hai toán hạng có khác nhau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===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(Strict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Equal)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hai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toán hạng có bằng nhau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cùng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292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!==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(Strict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Not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Equal)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16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toán hạng có bằng nhau không cho dù cùng</a:t>
                      </a:r>
                      <a:r>
                        <a:rPr sz="6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kiểu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21561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4" dirty="0"/>
              <a:t>quan </a:t>
            </a:r>
            <a:r>
              <a:rPr spc="-2" dirty="0"/>
              <a:t>hệ</a:t>
            </a:r>
            <a:r>
              <a:rPr spc="-26" dirty="0"/>
              <a:t> </a:t>
            </a:r>
            <a:r>
              <a:rPr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3053" y="398571"/>
            <a:ext cx="3684876" cy="277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714" y="688997"/>
            <a:ext cx="3684216" cy="7080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600" y="450184"/>
            <a:ext cx="3575606" cy="10469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ngôi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sánh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giữa hai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7522">
              <a:lnSpc>
                <a:spcPts val="886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au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sánh, họ trở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là,</a:t>
            </a:r>
            <a:r>
              <a:rPr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true</a:t>
            </a:r>
            <a:endParaRPr dirty="0">
              <a:latin typeface="Arial"/>
              <a:cs typeface="Arial"/>
            </a:endParaRPr>
          </a:p>
          <a:p>
            <a:pPr marL="7522">
              <a:lnSpc>
                <a:spcPts val="886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false.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850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Biểu thức bao gồm một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quan hệ được gọi là biểu thức quan hệ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hoặc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biểu thức điều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 marL="137894" indent="-120623">
              <a:spcBef>
                <a:spcPts val="41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8173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toán tử quan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hệ.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740" y="608739"/>
            <a:ext cx="3678935" cy="1488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071679"/>
              </p:ext>
            </p:extLst>
          </p:nvPr>
        </p:nvGraphicFramePr>
        <p:xfrm>
          <a:off x="198040" y="612140"/>
          <a:ext cx="3664026" cy="16019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1366"/>
                <a:gridCol w="2262660"/>
              </a:tblGrid>
              <a:tr h="326475">
                <a:tc>
                  <a:txBody>
                    <a:bodyPr/>
                    <a:lstStyle/>
                    <a:p>
                      <a:pPr marL="7048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</a:t>
                      </a:r>
                      <a:endParaRPr sz="700" dirty="0">
                        <a:latin typeface="Arial"/>
                        <a:cs typeface="Arial"/>
                      </a:endParaRPr>
                    </a:p>
                    <a:p>
                      <a:pPr marL="70485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hệ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2627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&gt;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(Greater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lớn hơn bên phải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D6E3BC"/>
                    </a:solidFill>
                  </a:tcPr>
                </a:tc>
              </a:tr>
              <a:tr h="2629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&lt;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(Less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nhỏ hơn bên phải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</a:tr>
              <a:tr h="3533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 marR="156845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&gt;=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(Greater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Than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Equal)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lớn hơn hay bằng bên phải</a:t>
                      </a:r>
                      <a:r>
                        <a:rPr sz="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 marR="37655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&lt;= (Less Than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or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Equal)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toán hạng bên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nhỏ hơn hay bằng bên phải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không?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6134" y="92250"/>
            <a:ext cx="21561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4" dirty="0"/>
              <a:t>quan </a:t>
            </a:r>
            <a:r>
              <a:rPr spc="-2" dirty="0"/>
              <a:t>hệ</a:t>
            </a:r>
            <a:r>
              <a:rPr spc="-26" dirty="0"/>
              <a:t> </a:t>
            </a:r>
            <a:r>
              <a:rPr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92250"/>
            <a:ext cx="21561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4" dirty="0"/>
              <a:t>quan </a:t>
            </a:r>
            <a:r>
              <a:rPr spc="-2" dirty="0"/>
              <a:t>hệ</a:t>
            </a:r>
            <a:r>
              <a:rPr spc="-26" dirty="0"/>
              <a:t> </a:t>
            </a:r>
            <a:r>
              <a:rPr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519526"/>
            <a:ext cx="3080357" cy="145586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2544" marR="1878149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var firstNumber = 3;  var secondNumber =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4;</a:t>
            </a:r>
            <a:endParaRPr sz="700">
              <a:latin typeface="Courier New"/>
              <a:cs typeface="Courier New"/>
            </a:endParaRPr>
          </a:p>
          <a:p>
            <a:pPr marL="5571" marR="55715" indent="106973"/>
            <a:r>
              <a:rPr sz="700" spc="-2" dirty="0">
                <a:latin typeface="Courier New"/>
                <a:cs typeface="Courier New"/>
              </a:rPr>
              <a:t>document.write(‘First number is greater than the second  number: ‘ + (firstNumber &gt;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secondNumber));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document.write(‘&lt;br/&gt;First number is less than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the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second number: ‘ + (firstNumber &lt;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secondNumber));</a:t>
            </a:r>
            <a:endParaRPr sz="700">
              <a:latin typeface="Courier New"/>
              <a:cs typeface="Courier New"/>
            </a:endParaRPr>
          </a:p>
          <a:p>
            <a:pPr marL="5571" marR="2229" indent="106973"/>
            <a:r>
              <a:rPr sz="700" spc="-2" dirty="0">
                <a:latin typeface="Courier New"/>
                <a:cs typeface="Courier New"/>
              </a:rPr>
              <a:t>document.write(‘&lt;br/&gt;First number is equal to the second  number: ‘ + (firstNumber ==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secondNumber));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740" y="1236523"/>
            <a:ext cx="3645928" cy="1025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98041" y="1240150"/>
          <a:ext cx="3631021" cy="1077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878"/>
                <a:gridCol w="2765143"/>
              </a:tblGrid>
              <a:tr h="217366"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logic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080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&amp;&amp;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(AND)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3510" marR="8382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về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true, nếu tất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toán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hạng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đánh giá đúng.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toán hạng đầu  tiên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để đánh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sai,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sẽ bỏ qua các toán hạng thứ</a:t>
                      </a:r>
                      <a:r>
                        <a:rPr sz="6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!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(NOT)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về false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nếu toán hạng đúng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ngược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lại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3080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||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(OR)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43510" marR="83185">
                        <a:lnSpc>
                          <a:spcPct val="102299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về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true, nếu một trong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toán hạng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đánh giá đúng.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toán hạng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để đánh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đúng, nó sẽ bỏ qua các toán hạng thứ</a:t>
                      </a:r>
                      <a:r>
                        <a:rPr sz="600" spc="-1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184315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4" dirty="0"/>
              <a:t>logic</a:t>
            </a:r>
            <a:r>
              <a:rPr spc="-29" dirty="0"/>
              <a:t> </a:t>
            </a:r>
            <a:r>
              <a:rPr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3053" y="398571"/>
            <a:ext cx="3684876" cy="6366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3600" y="450184"/>
            <a:ext cx="3314980" cy="70068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hai ngôi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logic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toán</a:t>
            </a:r>
            <a:r>
              <a:rPr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hạng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7522" marR="2229">
              <a:lnSpc>
                <a:spcPts val="820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nhóm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quan hệ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kiểu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(true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hoặc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false)</a:t>
            </a:r>
            <a:endParaRPr>
              <a:latin typeface="Arial"/>
              <a:cs typeface="Arial"/>
            </a:endParaRPr>
          </a:p>
          <a:p>
            <a:pPr marL="137894" indent="-120623">
              <a:spcBef>
                <a:spcPts val="70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8173" algn="l"/>
              </a:tabLst>
            </a:pPr>
            <a:r>
              <a:rPr dirty="0">
                <a:latin typeface="Calibri"/>
                <a:cs typeface="Calibri"/>
              </a:rPr>
              <a:t>Following table lists </a:t>
            </a:r>
            <a:r>
              <a:rPr spc="2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logical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operators.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68309"/>
            <a:ext cx="184315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4" dirty="0"/>
              <a:t>logic</a:t>
            </a:r>
            <a:r>
              <a:rPr spc="-15" dirty="0"/>
              <a:t> </a:t>
            </a:r>
            <a:r>
              <a:rPr spc="-2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70554"/>
            <a:ext cx="3345237" cy="92132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name 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“John”;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var age =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23;</a:t>
            </a:r>
            <a:endParaRPr sz="700">
              <a:latin typeface="Courier New"/>
              <a:cs typeface="Courier New"/>
            </a:endParaRPr>
          </a:p>
          <a:p>
            <a:pPr marL="5571" marR="2229" indent="106973"/>
            <a:r>
              <a:rPr sz="700" spc="-2" dirty="0">
                <a:latin typeface="Courier New"/>
                <a:cs typeface="Courier New"/>
              </a:rPr>
              <a:t>alert(‘John\’s age is greater than or equal to 23 years : ‘ +  ((name==”John”) &amp;&amp; (age &gt;=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23)));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1047" y="1530350"/>
            <a:ext cx="3579915" cy="1303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472098"/>
              </p:ext>
            </p:extLst>
          </p:nvPr>
        </p:nvGraphicFramePr>
        <p:xfrm>
          <a:off x="245350" y="1530350"/>
          <a:ext cx="3564732" cy="12928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1656"/>
                <a:gridCol w="2363076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76884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+=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6;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= numOne +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-=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6;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= numOne –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*=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56578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= numOne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%=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= numOne 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0546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/=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6;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56578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numOne = numOne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140966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</a:t>
            </a:r>
            <a:r>
              <a:rPr spc="-33" dirty="0"/>
              <a:t> </a:t>
            </a:r>
            <a:r>
              <a:rPr spc="-15" dirty="0"/>
              <a:t>gán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5350" y="1403898"/>
            <a:ext cx="35509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053" y="370004"/>
            <a:ext cx="3684876" cy="351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373" y="662471"/>
            <a:ext cx="3683556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335" y="988946"/>
            <a:ext cx="3679595" cy="3958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600" y="397267"/>
            <a:ext cx="3414276" cy="83659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93044">
              <a:lnSpc>
                <a:spcPts val="820"/>
              </a:lnSpc>
              <a:spcBef>
                <a:spcPts val="178"/>
              </a:spcBef>
            </a:pP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gán gán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hạng bên 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hạng bên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trái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(=).</a:t>
            </a:r>
            <a:endParaRPr>
              <a:latin typeface="Arial"/>
              <a:cs typeface="Arial"/>
            </a:endParaRPr>
          </a:p>
          <a:p>
            <a:pPr marL="6686" marR="2229">
              <a:lnSpc>
                <a:spcPts val="820"/>
              </a:lnSpc>
              <a:spcBef>
                <a:spcPts val="621"/>
              </a:spcBef>
            </a:pP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gán đơn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giản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'='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gán 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kết quả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biểu 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biến.</a:t>
            </a:r>
            <a:endParaRPr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11143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gán gộp bao gồm một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phép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20764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Bitwise</a:t>
            </a:r>
            <a:r>
              <a:rPr spc="-33" dirty="0"/>
              <a:t> </a:t>
            </a:r>
            <a:r>
              <a:rPr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014" y="500594"/>
            <a:ext cx="3680916" cy="367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824" y="597630"/>
            <a:ext cx="3571381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hạng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bit (0 hoặc 1)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8994" y="983505"/>
            <a:ext cx="3678935" cy="408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804" y="1101228"/>
            <a:ext cx="3417001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trả 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nhị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 phân.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20764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Bitwise</a:t>
            </a:r>
            <a:r>
              <a:rPr spc="-24" dirty="0"/>
              <a:t> </a:t>
            </a:r>
            <a:r>
              <a:rPr spc="-2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5350" y="417502"/>
            <a:ext cx="210033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toán tử bit trong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1982143"/>
            <a:ext cx="35509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23266"/>
              </p:ext>
            </p:extLst>
          </p:nvPr>
        </p:nvGraphicFramePr>
        <p:xfrm>
          <a:off x="304003" y="650169"/>
          <a:ext cx="3352802" cy="1002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3"/>
                <a:gridCol w="2438399"/>
              </a:tblGrid>
              <a:tr h="270581">
                <a:tc>
                  <a:txBody>
                    <a:bodyPr/>
                    <a:lstStyle/>
                    <a:p>
                      <a:pPr algn="ctr"/>
                      <a:r>
                        <a:rPr lang="vi-VN" sz="700" b="1" dirty="0" smtClean="0"/>
                        <a:t>Các</a:t>
                      </a:r>
                      <a:r>
                        <a:rPr lang="vi-VN" sz="700" b="1" baseline="0" dirty="0" smtClean="0"/>
                        <a:t> toán tử bit</a:t>
                      </a:r>
                      <a:endParaRPr lang="vi-VN" sz="7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700" b="1" dirty="0" smtClean="0"/>
                        <a:t>Mô</a:t>
                      </a:r>
                      <a:r>
                        <a:rPr lang="vi-VN" sz="700" b="1" baseline="0" dirty="0" smtClean="0"/>
                        <a:t> tả</a:t>
                      </a:r>
                      <a:endParaRPr lang="vi-VN" sz="700" b="1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&amp; (Bitwise</a:t>
                      </a:r>
                      <a:r>
                        <a:rPr lang="vi-VN" baseline="0" dirty="0" smtClean="0"/>
                        <a:t> AND</a:t>
                      </a:r>
                      <a:r>
                        <a:rPr lang="vi-VN" dirty="0" smtClean="0"/>
                        <a:t>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So</a:t>
                      </a:r>
                      <a:r>
                        <a:rPr lang="vi-VN" baseline="0" dirty="0" smtClean="0"/>
                        <a:t> sánh 2 bit, trả về 1 nếu cả hai là 1 ngược lại trả về 0</a:t>
                      </a:r>
                      <a:endParaRPr lang="vi-VN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~ (Bitwise</a:t>
                      </a:r>
                      <a:r>
                        <a:rPr lang="vi-VN" baseline="0" dirty="0" smtClean="0"/>
                        <a:t> NOT</a:t>
                      </a:r>
                      <a:r>
                        <a:rPr lang="vi-VN" dirty="0" smtClean="0"/>
                        <a:t>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Đạo</a:t>
                      </a:r>
                      <a:r>
                        <a:rPr lang="vi-VN" baseline="0" dirty="0" smtClean="0"/>
                        <a:t> ngược 1 bit</a:t>
                      </a:r>
                      <a:endParaRPr lang="vi-VN" dirty="0"/>
                    </a:p>
                  </a:txBody>
                  <a:tcPr anchor="ctr"/>
                </a:tc>
              </a:tr>
              <a:tr h="224861">
                <a:tc>
                  <a:txBody>
                    <a:bodyPr/>
                    <a:lstStyle/>
                    <a:p>
                      <a:r>
                        <a:rPr lang="vi-VN" dirty="0" smtClean="0"/>
                        <a:t>| (Bitwise OR)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So sánh</a:t>
                      </a:r>
                      <a:r>
                        <a:rPr lang="vi-VN" baseline="0" dirty="0" smtClean="0"/>
                        <a:t> 2 bit, trả về 1 nếu một trong hai là 1 hoặc cả hai là 1, còn lại trả về 0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80206" y="2112005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2" dirty="0">
                <a:latin typeface="Courier New"/>
                <a:cs typeface="Courier New"/>
              </a:rPr>
              <a:t>//(56 = 00111000 and 28 = 00011100)</a:t>
            </a:r>
          </a:p>
          <a:p>
            <a:r>
              <a:rPr lang="en-US" spc="-2" dirty="0">
                <a:latin typeface="Courier New"/>
                <a:cs typeface="Courier New"/>
              </a:rPr>
              <a:t>alert(“56” + ‘ &amp; ‘ + “28” + ‘ = ‘ + (56 &amp; 28));</a:t>
            </a:r>
          </a:p>
          <a:p>
            <a:r>
              <a:rPr lang="en-US" spc="-2" dirty="0">
                <a:latin typeface="Courier New"/>
                <a:cs typeface="Courier New"/>
              </a:rPr>
              <a:t>//(56 = 00111000 and 28 = 00011100)</a:t>
            </a:r>
          </a:p>
          <a:p>
            <a:r>
              <a:rPr lang="en-US" spc="-2" dirty="0">
                <a:latin typeface="Courier New"/>
                <a:cs typeface="Courier New"/>
              </a:rPr>
              <a:t>alert(“56” + ‘ | ‘ + “28” + ‘ = ‘ + (56 | 28));</a:t>
            </a:r>
            <a:endParaRPr lang="vi-V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761" y="1220198"/>
            <a:ext cx="3480894" cy="1392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783124"/>
              </p:ext>
            </p:extLst>
          </p:nvPr>
        </p:nvGraphicFramePr>
        <p:xfrm>
          <a:off x="297061" y="1223656"/>
          <a:ext cx="3465711" cy="13824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689"/>
                <a:gridCol w="2665022"/>
              </a:tblGrid>
              <a:tr h="367284">
                <a:tc>
                  <a:txBody>
                    <a:bodyPr/>
                    <a:lstStyle/>
                    <a:p>
                      <a:pPr marL="0" marR="127000" indent="-58864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 toán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 đặc  biệt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308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(comma)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4620" marR="81280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Kết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nhiều biểu thức thành một biểu thức duy nhất,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qua  phải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trả về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biểu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bên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phải.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398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?: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(conditional)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4620" marR="80010" algn="just">
                        <a:lnSpc>
                          <a:spcPct val="1024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Thao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tác trên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toán hạng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kết quả phụ thuộc vào điều kiện.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cũng được  gọi là toán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 ba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ngôi 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dạng điều kiện,? value1: value2.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Nếu điều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kiện là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đúng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thì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trả về value1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lại là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value2.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17" marB="0">
                    <a:solidFill>
                      <a:srgbClr val="F1DCDB"/>
                    </a:solidFill>
                  </a:tcPr>
                </a:tc>
              </a:tr>
              <a:tr h="3080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typeof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4620" marR="81915">
                        <a:lnSpc>
                          <a:spcPct val="102299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Trả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về một chuỗi cho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kiểu của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toán hạng. 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Toán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hạng có thể là một  chuỗi, biến,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khóa, 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đối</a:t>
                      </a:r>
                      <a:r>
                        <a:rPr sz="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tượng.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214681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đặc </a:t>
            </a:r>
            <a:r>
              <a:rPr spc="-7" dirty="0"/>
              <a:t>biệt</a:t>
            </a:r>
            <a:r>
              <a:rPr spc="-18" dirty="0"/>
              <a:t> </a:t>
            </a:r>
            <a:r>
              <a:rPr spc="-2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7014" y="500594"/>
            <a:ext cx="3680916" cy="3679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825" y="544862"/>
            <a:ext cx="3340835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JavaScript mà không thuộc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nào gọi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biệt.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343" y="980841"/>
            <a:ext cx="17807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toán tử </a:t>
            </a:r>
            <a:r>
              <a:rPr spc="2" dirty="0">
                <a:latin typeface="Calibri"/>
                <a:cs typeface="Calibri"/>
              </a:rPr>
              <a:t>đặc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biệt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99506"/>
            <a:ext cx="2777520" cy="584577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toán </a:t>
            </a:r>
            <a:r>
              <a:rPr sz="900" spc="4" dirty="0">
                <a:latin typeface="Calibri"/>
                <a:cs typeface="Calibri"/>
              </a:rPr>
              <a:t>tử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2" dirty="0">
                <a:latin typeface="Calibri"/>
                <a:cs typeface="Calibri"/>
              </a:rPr>
              <a:t>các loại </a:t>
            </a:r>
            <a:r>
              <a:rPr sz="900" dirty="0">
                <a:latin typeface="Calibri"/>
                <a:cs typeface="Calibri"/>
              </a:rPr>
              <a:t>toán </a:t>
            </a:r>
            <a:r>
              <a:rPr sz="900" spc="4" dirty="0">
                <a:latin typeface="Calibri"/>
                <a:cs typeface="Calibri"/>
              </a:rPr>
              <a:t>tử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7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biểu thức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8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dirty="0">
                <a:latin typeface="Calibri"/>
                <a:cs typeface="Calibri"/>
              </a:rPr>
              <a:t>câu </a:t>
            </a:r>
            <a:r>
              <a:rPr sz="900" spc="4" dirty="0">
                <a:latin typeface="Calibri"/>
                <a:cs typeface="Calibri"/>
              </a:rPr>
              <a:t>lệnh </a:t>
            </a:r>
            <a:r>
              <a:rPr sz="900" dirty="0">
                <a:latin typeface="Calibri"/>
                <a:cs typeface="Calibri"/>
              </a:rPr>
              <a:t>rẽ </a:t>
            </a:r>
            <a:r>
              <a:rPr sz="900" spc="4" dirty="0">
                <a:latin typeface="Calibri"/>
                <a:cs typeface="Calibri"/>
              </a:rPr>
              <a:t>nhánh </a:t>
            </a:r>
            <a:r>
              <a:rPr sz="900" dirty="0">
                <a:latin typeface="Calibri"/>
                <a:cs typeface="Calibri"/>
              </a:rPr>
              <a:t>trong JavaScript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214681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đặc </a:t>
            </a:r>
            <a:r>
              <a:rPr spc="-7" dirty="0"/>
              <a:t>biệt</a:t>
            </a:r>
            <a:r>
              <a:rPr spc="-18" dirty="0"/>
              <a:t> </a:t>
            </a:r>
            <a:r>
              <a:rPr spc="-2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02539"/>
            <a:ext cx="274891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047" y="615950"/>
            <a:ext cx="3578159" cy="7593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637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&lt;SCRIPT&gt;</a:t>
            </a:r>
          </a:p>
          <a:p>
            <a:pPr marL="125637">
              <a:spcBef>
                <a:spcPts val="42"/>
              </a:spcBef>
            </a:pPr>
            <a:r>
              <a:rPr lang="en-US" sz="700" spc="-2" dirty="0" err="1">
                <a:latin typeface="Courier New"/>
                <a:cs typeface="Courier New"/>
              </a:rPr>
              <a:t>var</a:t>
            </a:r>
            <a:r>
              <a:rPr lang="en-US" sz="700" spc="-2" dirty="0">
                <a:latin typeface="Courier New"/>
                <a:cs typeface="Courier New"/>
              </a:rPr>
              <a:t> age = </a:t>
            </a:r>
            <a:r>
              <a:rPr lang="en-US" sz="700" spc="-2" dirty="0" err="1">
                <a:latin typeface="Courier New"/>
                <a:cs typeface="Courier New"/>
              </a:rPr>
              <a:t>parseInt</a:t>
            </a:r>
            <a:r>
              <a:rPr lang="en-US" sz="700" spc="-2" dirty="0">
                <a:latin typeface="Courier New"/>
                <a:cs typeface="Courier New"/>
              </a:rPr>
              <a:t>(prompt(“Enter age”, “Age”))</a:t>
            </a:r>
          </a:p>
          <a:p>
            <a:pPr marL="125637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status = ((</a:t>
            </a:r>
            <a:r>
              <a:rPr lang="en-US" sz="700" spc="-2" dirty="0" err="1">
                <a:latin typeface="Courier New"/>
                <a:cs typeface="Courier New"/>
              </a:rPr>
              <a:t>typeof</a:t>
            </a:r>
            <a:r>
              <a:rPr lang="en-US" sz="700" spc="-2" dirty="0">
                <a:latin typeface="Courier New"/>
                <a:cs typeface="Courier New"/>
              </a:rPr>
              <a:t>(age) == “number” &amp;&amp; (age &gt;= 18))</a:t>
            </a:r>
          </a:p>
          <a:p>
            <a:pPr marL="125637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?“eligible” : “not eligible”;</a:t>
            </a:r>
          </a:p>
          <a:p>
            <a:pPr marL="125637">
              <a:spcBef>
                <a:spcPts val="42"/>
              </a:spcBef>
            </a:pPr>
            <a:r>
              <a:rPr lang="en-US" sz="700" spc="-2" dirty="0" err="1">
                <a:latin typeface="Courier New"/>
                <a:cs typeface="Courier New"/>
              </a:rPr>
              <a:t>document.write</a:t>
            </a:r>
            <a:r>
              <a:rPr lang="en-US" sz="700" spc="-2" dirty="0">
                <a:latin typeface="Courier New"/>
                <a:cs typeface="Courier New"/>
              </a:rPr>
              <a:t>(‘You are ‘ + age + ‘ years old, so you are ‘</a:t>
            </a:r>
          </a:p>
          <a:p>
            <a:pPr marL="125637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+status + ‘ to vote.’);</a:t>
            </a:r>
          </a:p>
          <a:p>
            <a:pPr marL="125637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3692" y="1149350"/>
            <a:ext cx="2066884" cy="978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1047" y="2244513"/>
            <a:ext cx="2260964" cy="574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0370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Thứ </a:t>
            </a:r>
            <a:r>
              <a:rPr dirty="0"/>
              <a:t>tự </a:t>
            </a:r>
            <a:r>
              <a:rPr spc="-2" dirty="0"/>
              <a:t>của </a:t>
            </a:r>
            <a:r>
              <a:rPr spc="-9" dirty="0"/>
              <a:t>các </a:t>
            </a:r>
            <a:r>
              <a:rPr spc="-7" dirty="0"/>
              <a:t>toán</a:t>
            </a:r>
            <a:r>
              <a:rPr spc="-22" dirty="0"/>
              <a:t> </a:t>
            </a:r>
            <a:r>
              <a:rPr spc="-2" dirty="0"/>
              <a:t>tử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268675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 các toán hạng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sự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chúng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806" y="498392"/>
            <a:ext cx="2761755" cy="2297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398" y="1666381"/>
            <a:ext cx="3300678" cy="540724"/>
          </a:xfrm>
          <a:custGeom>
            <a:avLst/>
            <a:gdLst/>
            <a:ahLst/>
            <a:cxnLst/>
            <a:rect l="l" t="t" r="r" b="b"/>
            <a:pathLst>
              <a:path w="7620000" h="1211579">
                <a:moveTo>
                  <a:pt x="0" y="1211580"/>
                </a:moveTo>
                <a:lnTo>
                  <a:pt x="7620000" y="1211580"/>
                </a:lnTo>
                <a:lnTo>
                  <a:pt x="7620000" y="0"/>
                </a:lnTo>
                <a:lnTo>
                  <a:pt x="0" y="0"/>
                </a:lnTo>
                <a:lnTo>
                  <a:pt x="0" y="121158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0398" y="1666381"/>
            <a:ext cx="3300678" cy="540724"/>
          </a:xfrm>
          <a:custGeom>
            <a:avLst/>
            <a:gdLst/>
            <a:ahLst/>
            <a:cxnLst/>
            <a:rect l="l" t="t" r="r" b="b"/>
            <a:pathLst>
              <a:path w="7620000" h="1211579">
                <a:moveTo>
                  <a:pt x="0" y="1211580"/>
                </a:moveTo>
                <a:lnTo>
                  <a:pt x="7620000" y="1211580"/>
                </a:lnTo>
                <a:lnTo>
                  <a:pt x="7620000" y="0"/>
                </a:lnTo>
                <a:lnTo>
                  <a:pt x="0" y="0"/>
                </a:lnTo>
                <a:lnTo>
                  <a:pt x="0" y="121158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0810" y="2095730"/>
            <a:ext cx="1785391" cy="9795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5" indent="-50143">
              <a:spcBef>
                <a:spcPts val="44"/>
              </a:spcBef>
              <a:buChar char="•"/>
              <a:tabLst>
                <a:tab pos="55715" algn="l"/>
              </a:tabLst>
            </a:pPr>
            <a:r>
              <a:rPr sz="600" spc="-2" dirty="0">
                <a:latin typeface="Arial"/>
                <a:cs typeface="Arial"/>
              </a:rPr>
              <a:t>var variable_name </a:t>
            </a:r>
            <a:r>
              <a:rPr sz="600" dirty="0">
                <a:latin typeface="Arial"/>
                <a:cs typeface="Arial"/>
              </a:rPr>
              <a:t>=</a:t>
            </a:r>
            <a:r>
              <a:rPr sz="600" spc="48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/regular_expression_pattern/;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418" y="1598366"/>
            <a:ext cx="1823349" cy="274896"/>
          </a:xfrm>
          <a:custGeom>
            <a:avLst/>
            <a:gdLst/>
            <a:ahLst/>
            <a:cxnLst/>
            <a:rect l="l" t="t" r="r" b="b"/>
            <a:pathLst>
              <a:path w="4209415" h="615950">
                <a:moveTo>
                  <a:pt x="4106672" y="0"/>
                </a:moveTo>
                <a:lnTo>
                  <a:pt x="102615" y="0"/>
                </a:lnTo>
                <a:lnTo>
                  <a:pt x="62675" y="8068"/>
                </a:lnTo>
                <a:lnTo>
                  <a:pt x="30057" y="30067"/>
                </a:lnTo>
                <a:lnTo>
                  <a:pt x="8064" y="62686"/>
                </a:lnTo>
                <a:lnTo>
                  <a:pt x="0" y="102615"/>
                </a:lnTo>
                <a:lnTo>
                  <a:pt x="0" y="513080"/>
                </a:lnTo>
                <a:lnTo>
                  <a:pt x="8064" y="553009"/>
                </a:lnTo>
                <a:lnTo>
                  <a:pt x="30057" y="585628"/>
                </a:lnTo>
                <a:lnTo>
                  <a:pt x="62675" y="607627"/>
                </a:lnTo>
                <a:lnTo>
                  <a:pt x="102615" y="615695"/>
                </a:lnTo>
                <a:lnTo>
                  <a:pt x="4106672" y="615695"/>
                </a:lnTo>
                <a:lnTo>
                  <a:pt x="4146601" y="607627"/>
                </a:lnTo>
                <a:lnTo>
                  <a:pt x="4179220" y="585628"/>
                </a:lnTo>
                <a:lnTo>
                  <a:pt x="4201219" y="553009"/>
                </a:lnTo>
                <a:lnTo>
                  <a:pt x="4209288" y="513080"/>
                </a:lnTo>
                <a:lnTo>
                  <a:pt x="4209288" y="102615"/>
                </a:lnTo>
                <a:lnTo>
                  <a:pt x="4201219" y="62686"/>
                </a:lnTo>
                <a:lnTo>
                  <a:pt x="4179220" y="30067"/>
                </a:lnTo>
                <a:lnTo>
                  <a:pt x="4146601" y="8068"/>
                </a:lnTo>
                <a:lnTo>
                  <a:pt x="410667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418" y="1598366"/>
            <a:ext cx="1823349" cy="274896"/>
          </a:xfrm>
          <a:custGeom>
            <a:avLst/>
            <a:gdLst/>
            <a:ahLst/>
            <a:cxnLst/>
            <a:rect l="l" t="t" r="r" b="b"/>
            <a:pathLst>
              <a:path w="4209415" h="615950">
                <a:moveTo>
                  <a:pt x="0" y="102615"/>
                </a:moveTo>
                <a:lnTo>
                  <a:pt x="8064" y="62686"/>
                </a:lnTo>
                <a:lnTo>
                  <a:pt x="30057" y="30067"/>
                </a:lnTo>
                <a:lnTo>
                  <a:pt x="62675" y="8068"/>
                </a:lnTo>
                <a:lnTo>
                  <a:pt x="102615" y="0"/>
                </a:lnTo>
                <a:lnTo>
                  <a:pt x="4106672" y="0"/>
                </a:lnTo>
                <a:lnTo>
                  <a:pt x="4146601" y="8068"/>
                </a:lnTo>
                <a:lnTo>
                  <a:pt x="4179220" y="30067"/>
                </a:lnTo>
                <a:lnTo>
                  <a:pt x="4201219" y="62686"/>
                </a:lnTo>
                <a:lnTo>
                  <a:pt x="4209288" y="102615"/>
                </a:lnTo>
                <a:lnTo>
                  <a:pt x="4209288" y="513080"/>
                </a:lnTo>
                <a:lnTo>
                  <a:pt x="4201219" y="553009"/>
                </a:lnTo>
                <a:lnTo>
                  <a:pt x="4179220" y="585628"/>
                </a:lnTo>
                <a:lnTo>
                  <a:pt x="4146601" y="607627"/>
                </a:lnTo>
                <a:lnTo>
                  <a:pt x="4106672" y="615695"/>
                </a:lnTo>
                <a:lnTo>
                  <a:pt x="102615" y="615695"/>
                </a:lnTo>
                <a:lnTo>
                  <a:pt x="62675" y="607627"/>
                </a:lnTo>
                <a:lnTo>
                  <a:pt x="30057" y="585628"/>
                </a:lnTo>
                <a:lnTo>
                  <a:pt x="8064" y="553009"/>
                </a:lnTo>
                <a:lnTo>
                  <a:pt x="0" y="513080"/>
                </a:lnTo>
                <a:lnTo>
                  <a:pt x="0" y="10261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398" y="2305047"/>
            <a:ext cx="3300678" cy="548375"/>
          </a:xfrm>
          <a:custGeom>
            <a:avLst/>
            <a:gdLst/>
            <a:ahLst/>
            <a:cxnLst/>
            <a:rect l="l" t="t" r="r" b="b"/>
            <a:pathLst>
              <a:path w="7620000" h="1228725">
                <a:moveTo>
                  <a:pt x="0" y="1228343"/>
                </a:moveTo>
                <a:lnTo>
                  <a:pt x="7620000" y="1228343"/>
                </a:lnTo>
                <a:lnTo>
                  <a:pt x="7620000" y="0"/>
                </a:lnTo>
                <a:lnTo>
                  <a:pt x="0" y="0"/>
                </a:lnTo>
                <a:lnTo>
                  <a:pt x="0" y="1228343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398" y="2305047"/>
            <a:ext cx="3300678" cy="548375"/>
          </a:xfrm>
          <a:custGeom>
            <a:avLst/>
            <a:gdLst/>
            <a:ahLst/>
            <a:cxnLst/>
            <a:rect l="l" t="t" r="r" b="b"/>
            <a:pathLst>
              <a:path w="7620000" h="1228725">
                <a:moveTo>
                  <a:pt x="0" y="1228343"/>
                </a:moveTo>
                <a:lnTo>
                  <a:pt x="7620000" y="1228343"/>
                </a:lnTo>
                <a:lnTo>
                  <a:pt x="7620000" y="0"/>
                </a:lnTo>
                <a:lnTo>
                  <a:pt x="0" y="0"/>
                </a:lnTo>
                <a:lnTo>
                  <a:pt x="0" y="122834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0809" y="2731686"/>
            <a:ext cx="2478534" cy="98240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5" indent="-50143">
              <a:spcBef>
                <a:spcPts val="46"/>
              </a:spcBef>
              <a:buChar char="•"/>
              <a:tabLst>
                <a:tab pos="55715" algn="l"/>
              </a:tabLst>
            </a:pPr>
            <a:r>
              <a:rPr sz="600" spc="-4" dirty="0">
                <a:latin typeface="Arial"/>
                <a:cs typeface="Arial"/>
              </a:rPr>
              <a:t>var </a:t>
            </a:r>
            <a:r>
              <a:rPr sz="600" spc="-2" dirty="0">
                <a:latin typeface="Arial"/>
                <a:cs typeface="Arial"/>
              </a:rPr>
              <a:t>variable_name </a:t>
            </a:r>
            <a:r>
              <a:rPr sz="600" dirty="0">
                <a:latin typeface="Arial"/>
                <a:cs typeface="Arial"/>
              </a:rPr>
              <a:t>= new</a:t>
            </a:r>
            <a:r>
              <a:rPr sz="600" spc="2" dirty="0">
                <a:latin typeface="Arial"/>
                <a:cs typeface="Arial"/>
              </a:rPr>
              <a:t> </a:t>
            </a:r>
            <a:r>
              <a:rPr sz="600" spc="-2" dirty="0">
                <a:latin typeface="Arial"/>
                <a:cs typeface="Arial"/>
              </a:rPr>
              <a:t>RegExp(“regular_expression_pattern”,“flag”);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9418" y="2256076"/>
            <a:ext cx="1823349" cy="253075"/>
          </a:xfrm>
          <a:custGeom>
            <a:avLst/>
            <a:gdLst/>
            <a:ahLst/>
            <a:cxnLst/>
            <a:rect l="l" t="t" r="r" b="b"/>
            <a:pathLst>
              <a:path w="4209415" h="567054">
                <a:moveTo>
                  <a:pt x="4114800" y="0"/>
                </a:moveTo>
                <a:lnTo>
                  <a:pt x="94487" y="0"/>
                </a:lnTo>
                <a:lnTo>
                  <a:pt x="57708" y="7423"/>
                </a:lnTo>
                <a:lnTo>
                  <a:pt x="27674" y="27670"/>
                </a:lnTo>
                <a:lnTo>
                  <a:pt x="7425" y="57703"/>
                </a:lnTo>
                <a:lnTo>
                  <a:pt x="0" y="94487"/>
                </a:lnTo>
                <a:lnTo>
                  <a:pt x="0" y="472439"/>
                </a:lnTo>
                <a:lnTo>
                  <a:pt x="7425" y="509219"/>
                </a:lnTo>
                <a:lnTo>
                  <a:pt x="27674" y="539253"/>
                </a:lnTo>
                <a:lnTo>
                  <a:pt x="57708" y="559502"/>
                </a:lnTo>
                <a:lnTo>
                  <a:pt x="94487" y="566927"/>
                </a:lnTo>
                <a:lnTo>
                  <a:pt x="4114800" y="566927"/>
                </a:lnTo>
                <a:lnTo>
                  <a:pt x="4151584" y="559502"/>
                </a:lnTo>
                <a:lnTo>
                  <a:pt x="4181617" y="539253"/>
                </a:lnTo>
                <a:lnTo>
                  <a:pt x="4201864" y="509219"/>
                </a:lnTo>
                <a:lnTo>
                  <a:pt x="4209288" y="472439"/>
                </a:lnTo>
                <a:lnTo>
                  <a:pt x="4209288" y="94487"/>
                </a:lnTo>
                <a:lnTo>
                  <a:pt x="4201864" y="57703"/>
                </a:lnTo>
                <a:lnTo>
                  <a:pt x="4181617" y="27670"/>
                </a:lnTo>
                <a:lnTo>
                  <a:pt x="4151584" y="7423"/>
                </a:lnTo>
                <a:lnTo>
                  <a:pt x="41148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9418" y="2256076"/>
            <a:ext cx="1823349" cy="253075"/>
          </a:xfrm>
          <a:custGeom>
            <a:avLst/>
            <a:gdLst/>
            <a:ahLst/>
            <a:cxnLst/>
            <a:rect l="l" t="t" r="r" b="b"/>
            <a:pathLst>
              <a:path w="4209415" h="567054">
                <a:moveTo>
                  <a:pt x="0" y="94487"/>
                </a:moveTo>
                <a:lnTo>
                  <a:pt x="7425" y="57703"/>
                </a:lnTo>
                <a:lnTo>
                  <a:pt x="27674" y="27670"/>
                </a:lnTo>
                <a:lnTo>
                  <a:pt x="57708" y="7423"/>
                </a:lnTo>
                <a:lnTo>
                  <a:pt x="94487" y="0"/>
                </a:lnTo>
                <a:lnTo>
                  <a:pt x="4114800" y="0"/>
                </a:lnTo>
                <a:lnTo>
                  <a:pt x="4151584" y="7423"/>
                </a:lnTo>
                <a:lnTo>
                  <a:pt x="4181617" y="27670"/>
                </a:lnTo>
                <a:lnTo>
                  <a:pt x="4201864" y="57703"/>
                </a:lnTo>
                <a:lnTo>
                  <a:pt x="4209288" y="94487"/>
                </a:lnTo>
                <a:lnTo>
                  <a:pt x="4209288" y="472439"/>
                </a:lnTo>
                <a:lnTo>
                  <a:pt x="4201864" y="509219"/>
                </a:lnTo>
                <a:lnTo>
                  <a:pt x="4181617" y="539253"/>
                </a:lnTo>
                <a:lnTo>
                  <a:pt x="4151584" y="559502"/>
                </a:lnTo>
                <a:lnTo>
                  <a:pt x="4114800" y="566927"/>
                </a:lnTo>
                <a:lnTo>
                  <a:pt x="94487" y="566927"/>
                </a:lnTo>
                <a:lnTo>
                  <a:pt x="57708" y="559502"/>
                </a:lnTo>
                <a:lnTo>
                  <a:pt x="27674" y="539253"/>
                </a:lnTo>
                <a:lnTo>
                  <a:pt x="7425" y="509219"/>
                </a:lnTo>
                <a:lnTo>
                  <a:pt x="0" y="472439"/>
                </a:lnTo>
                <a:lnTo>
                  <a:pt x="0" y="944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3004" y="2355946"/>
            <a:ext cx="814992" cy="9795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Gọi hàm tạo</a:t>
            </a:r>
            <a:r>
              <a:rPr sz="600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RegExp()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192897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biểu </a:t>
            </a:r>
            <a:r>
              <a:rPr spc="-2" dirty="0"/>
              <a:t>thức </a:t>
            </a:r>
            <a:r>
              <a:rPr spc="-4" dirty="0"/>
              <a:t>quy</a:t>
            </a:r>
            <a:r>
              <a:rPr spc="-20" dirty="0"/>
              <a:t> </a:t>
            </a:r>
            <a:r>
              <a:rPr spc="-11" dirty="0"/>
              <a:t>tắc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65034" y="360482"/>
            <a:ext cx="3682896" cy="35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4373" y="693759"/>
            <a:ext cx="3692138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4373" y="999828"/>
            <a:ext cx="3683556" cy="35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5184" y="387745"/>
            <a:ext cx="3725629" cy="1415474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6129" marR="133716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mẫu bao gồm tập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chuỗi, để được khớp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nội dung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văn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Cho phép xử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lý 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văn 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hiệu quả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kiếm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pc="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77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chuỗi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5571" marR="24236">
              <a:lnSpc>
                <a:spcPts val="820"/>
              </a:lnSpc>
              <a:spcBef>
                <a:spcPts val="73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phép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tạp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xác nhận nếu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thông qua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kịch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dài.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136223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Có hai cách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biểu </a:t>
            </a:r>
            <a:r>
              <a:rPr spc="2" dirty="0">
                <a:latin typeface="Calibri"/>
                <a:cs typeface="Calibri"/>
              </a:rPr>
              <a:t>thức quy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tắc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98075">
              <a:spcBef>
                <a:spcPts val="2"/>
              </a:spcBef>
            </a:pP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Cú pháp dạng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2" dirty="0">
                <a:solidFill>
                  <a:srgbClr val="FFFFFF"/>
                </a:solidFill>
                <a:latin typeface="Arial"/>
                <a:cs typeface="Arial"/>
              </a:rPr>
              <a:t>chuỗi</a:t>
            </a:r>
            <a:endParaRPr sz="6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82842"/>
            <a:ext cx="382570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  <a:tabLst>
                <a:tab pos="2293504" algn="l"/>
              </a:tabLst>
            </a:pPr>
            <a:r>
              <a:rPr spc="-4" dirty="0"/>
              <a:t>Các phương thức </a:t>
            </a:r>
            <a:r>
              <a:rPr spc="-11" dirty="0"/>
              <a:t>và </a:t>
            </a:r>
            <a:r>
              <a:rPr spc="-4" dirty="0"/>
              <a:t>thuộc</a:t>
            </a:r>
            <a:r>
              <a:rPr spc="89" dirty="0"/>
              <a:t> </a:t>
            </a:r>
            <a:r>
              <a:rPr spc="-4" dirty="0" err="1"/>
              <a:t>tính</a:t>
            </a:r>
            <a:r>
              <a:rPr spc="11" dirty="0"/>
              <a:t> </a:t>
            </a:r>
            <a:r>
              <a:rPr spc="-2" dirty="0" err="1" smtClean="0"/>
              <a:t>của</a:t>
            </a:r>
            <a:r>
              <a:rPr lang="vi-VN" spc="-2" dirty="0" smtClean="0"/>
              <a:t> </a:t>
            </a:r>
            <a:r>
              <a:rPr spc="-4" dirty="0" err="1" smtClean="0"/>
              <a:t>RegEx</a:t>
            </a:r>
            <a:r>
              <a:rPr spc="-35" dirty="0" smtClean="0"/>
              <a:t> </a:t>
            </a:r>
            <a:r>
              <a:rPr spc="-2" dirty="0"/>
              <a:t>1-2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994" y="874680"/>
            <a:ext cx="3678935" cy="40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1635" y="1346028"/>
            <a:ext cx="3688177" cy="469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673" y="919467"/>
            <a:ext cx="3620139" cy="80026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test(string)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sánh một chuỗi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khớp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mẫu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trả 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giá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false.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pháp này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thường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pc="8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nhận.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8357" marR="2229">
              <a:lnSpc>
                <a:spcPct val="86400"/>
              </a:lnSpc>
              <a:spcBef>
                <a:spcPts val="2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exec(string)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chuỗi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kiếm mẫu phù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bên 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nó.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Phương thức trả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null,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nếu mẫu không phải là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tìm </a:t>
            </a:r>
            <a:r>
              <a:rPr spc="-15" dirty="0">
                <a:solidFill>
                  <a:srgbClr val="FFFFFF"/>
                </a:solidFill>
                <a:latin typeface="Arial"/>
                <a:cs typeface="Arial"/>
              </a:rPr>
              <a:t>thấy.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Trong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trường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khớp,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tập 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quả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khớp.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436546"/>
            <a:ext cx="3550154" cy="25241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Đối tượng RegExp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các phương pháp được sử dụng để tìm kiếm các mẫu 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chuỗi, chúng bao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94" y="82842"/>
            <a:ext cx="379269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  <a:tabLst>
                <a:tab pos="2294897" algn="l"/>
              </a:tabLst>
            </a:pPr>
            <a:r>
              <a:rPr spc="-4" dirty="0"/>
              <a:t>Các phương thức </a:t>
            </a:r>
            <a:r>
              <a:rPr spc="-11" dirty="0"/>
              <a:t>và </a:t>
            </a:r>
            <a:r>
              <a:rPr spc="-4" dirty="0"/>
              <a:t>thuộc</a:t>
            </a:r>
            <a:r>
              <a:rPr spc="88" dirty="0"/>
              <a:t> </a:t>
            </a:r>
            <a:r>
              <a:rPr spc="-4" dirty="0" err="1"/>
              <a:t>tính</a:t>
            </a:r>
            <a:r>
              <a:rPr spc="11" dirty="0"/>
              <a:t> </a:t>
            </a:r>
            <a:r>
              <a:rPr spc="-2" dirty="0" err="1" smtClean="0"/>
              <a:t>của</a:t>
            </a:r>
            <a:r>
              <a:rPr lang="vi-VN" spc="-2" dirty="0" smtClean="0"/>
              <a:t> </a:t>
            </a:r>
            <a:r>
              <a:rPr spc="-7" dirty="0" err="1" smtClean="0"/>
              <a:t>RegEx</a:t>
            </a:r>
            <a:r>
              <a:rPr spc="-29" dirty="0" smtClean="0"/>
              <a:t> </a:t>
            </a:r>
            <a:r>
              <a:rPr spc="-4" dirty="0"/>
              <a:t>2-2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3503669" cy="176620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3105827" algn="ctr">
              <a:spcBef>
                <a:spcPts val="1005"/>
              </a:spcBef>
            </a:pPr>
            <a:r>
              <a:rPr sz="700" spc="-4" dirty="0">
                <a:latin typeface="Courier New"/>
                <a:cs typeface="Courier New"/>
              </a:rPr>
              <a:t>&lt;</a:t>
            </a:r>
            <a:r>
              <a:rPr sz="700" spc="-2" dirty="0" smtClean="0">
                <a:latin typeface="Courier New"/>
                <a:cs typeface="Courier New"/>
              </a:rPr>
              <a:t>S</a:t>
            </a:r>
            <a:r>
              <a:rPr sz="700" spc="-4" dirty="0" smtClean="0">
                <a:latin typeface="Courier New"/>
                <a:cs typeface="Courier New"/>
              </a:rPr>
              <a:t>C</a:t>
            </a:r>
            <a:r>
              <a:rPr sz="700" spc="-2" dirty="0" smtClean="0">
                <a:latin typeface="Courier New"/>
                <a:cs typeface="Courier New"/>
              </a:rPr>
              <a:t>R</a:t>
            </a:r>
            <a:r>
              <a:rPr sz="700" spc="-4" dirty="0" smtClean="0">
                <a:latin typeface="Courier New"/>
                <a:cs typeface="Courier New"/>
              </a:rPr>
              <a:t>I</a:t>
            </a:r>
            <a:r>
              <a:rPr sz="700" spc="-2" dirty="0" smtClean="0">
                <a:latin typeface="Courier New"/>
                <a:cs typeface="Courier New"/>
              </a:rPr>
              <a:t>P&gt;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zipcodepattern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/^\d{5}$/;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zipcode = zipcodepattern.exec(prompt(‘Enter ZIP</a:t>
            </a:r>
            <a:r>
              <a:rPr sz="700" spc="3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Code:’));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if(zipcode !=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null)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alert(‘Valid ZIP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Code.’);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alert(‘Regular Expression Pattern: ‘ +</a:t>
            </a:r>
            <a:r>
              <a:rPr sz="700" spc="5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zipcodepattern.source);</a:t>
            </a:r>
            <a:endParaRPr sz="700" dirty="0">
              <a:latin typeface="Courier New"/>
              <a:cs typeface="Courier New"/>
            </a:endParaRPr>
          </a:p>
          <a:p>
            <a:pPr marR="3159313" algn="ctr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else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alert(‘Invalid ZIP Code – Format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xxxxx.’);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9485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loại mẫu </a:t>
            </a:r>
            <a:r>
              <a:rPr spc="-4" dirty="0"/>
              <a:t>phù</a:t>
            </a:r>
            <a:r>
              <a:rPr spc="-22" dirty="0"/>
              <a:t> </a:t>
            </a:r>
            <a:r>
              <a:rPr spc="-4" dirty="0"/>
              <a:t>hợp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49469"/>
            <a:ext cx="3550429" cy="89157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mẫu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ký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khớp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với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mà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yêu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cầu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tạo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mẫu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684"/>
              </a:spcBef>
            </a:pPr>
            <a:r>
              <a:rPr dirty="0">
                <a:latin typeface="Calibri"/>
                <a:cs typeface="Calibri"/>
              </a:rPr>
              <a:t>biểu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chính quy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6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Position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Matching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Character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Repetition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Alternation and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Grouping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61733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Position</a:t>
            </a:r>
            <a:r>
              <a:rPr spc="-20" dirty="0"/>
              <a:t> </a:t>
            </a:r>
            <a:r>
              <a:rPr spc="-7" dirty="0"/>
              <a:t>Matching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994" y="466587"/>
            <a:ext cx="3678935" cy="40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740" y="1105253"/>
            <a:ext cx="3612922" cy="14602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0564"/>
              </p:ext>
            </p:extLst>
          </p:nvPr>
        </p:nvGraphicFramePr>
        <p:xfrm>
          <a:off x="75406" y="1108484"/>
          <a:ext cx="3809999" cy="15136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1676400"/>
                <a:gridCol w="1523999"/>
              </a:tblGrid>
              <a:tr h="326191">
                <a:tc>
                  <a:txBody>
                    <a:bodyPr/>
                    <a:lstStyle/>
                    <a:p>
                      <a:pPr marL="0" marR="196850" indent="8191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r>
                        <a:rPr lang="vi-VN" sz="700" b="1" spc="-10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700" b="1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^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  <a:tabLst>
                          <a:tab pos="806450" algn="l"/>
                          <a:tab pos="1572895" algn="l"/>
                        </a:tabLst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/^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Good/</a:t>
                      </a:r>
                      <a:r>
                        <a:rPr lang="vi-VN" sz="600" spc="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matches</a:t>
                      </a:r>
                      <a:r>
                        <a:rPr lang="vi-VN" sz="6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“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Good” in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“Good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night”,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but not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 “A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Good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Eyesight”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$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kết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thúc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/art$/ matches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“art”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“Cart” but not in  “artist”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F1DCDB"/>
                    </a:solidFill>
                  </a:tcPr>
                </a:tc>
              </a:tr>
              <a:tr h="308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\b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4470" marR="83185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một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ranh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giới.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ừranh giới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giữa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khoảng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trống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064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/ry\b/</a:t>
                      </a:r>
                      <a:r>
                        <a:rPr sz="6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“ry”</a:t>
                      </a:r>
                      <a:r>
                        <a:rPr sz="6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 “She is very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good”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\B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Ngược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\b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/\Ban/ matches “an” in “operand”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but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“anomaly”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9673" y="529615"/>
            <a:ext cx="3507795" cy="47419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khớp với một chuỗi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tồn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một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chuỗi.</a:t>
            </a:r>
            <a:endParaRPr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>
              <a:latin typeface="Times New Roman"/>
              <a:cs typeface="Times New Roman"/>
            </a:endParaRPr>
          </a:p>
          <a:p>
            <a:pPr marL="131766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204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ký hiệu </a:t>
            </a:r>
            <a:r>
              <a:rPr spc="2" dirty="0">
                <a:latin typeface="Calibri"/>
                <a:cs typeface="Calibri"/>
              </a:rPr>
              <a:t>khớp </a:t>
            </a:r>
            <a:r>
              <a:rPr dirty="0">
                <a:latin typeface="Calibri"/>
                <a:cs typeface="Calibri"/>
              </a:rPr>
              <a:t>với vị trí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575245"/>
              </p:ext>
            </p:extLst>
          </p:nvPr>
        </p:nvGraphicFramePr>
        <p:xfrm>
          <a:off x="194740" y="1351771"/>
          <a:ext cx="3598012" cy="15048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325"/>
                <a:gridCol w="1624208"/>
                <a:gridCol w="1484479"/>
              </a:tblGrid>
              <a:tr h="319916">
                <a:tc>
                  <a:txBody>
                    <a:bodyPr/>
                    <a:lstStyle/>
                    <a:p>
                      <a:pPr marL="0" marR="196850" indent="8191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 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51" marB="0">
                    <a:solidFill>
                      <a:srgbClr val="943735"/>
                    </a:solidFill>
                  </a:tcPr>
                </a:tc>
              </a:tr>
              <a:tr h="30214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[xyz]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4470" marR="82550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hợp với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những ký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 được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quy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bộ ký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89535" marR="8445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/^Good/ matches “Good” in “Good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night”,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but not in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“A Good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Eyesight”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3143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[^xyz]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4470" marR="83820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hợp với một trong những ký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 không  quy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bộ ký</a:t>
                      </a:r>
                      <a:r>
                        <a:rPr sz="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/[^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BC]RT/</a:t>
                      </a:r>
                      <a:endParaRPr sz="600" dirty="0" smtClean="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5" dirty="0" smtClean="0">
                          <a:latin typeface="Arial"/>
                          <a:cs typeface="Arial"/>
                        </a:rPr>
                        <a:t>Matches “RRT” but, not “BRT” or</a:t>
                      </a:r>
                      <a:r>
                        <a:rPr sz="600" spc="1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“CRT”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301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.</a:t>
                      </a: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04470" marR="85725">
                        <a:lnSpc>
                          <a:spcPct val="102299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ký tự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ngoại trừ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dòng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mới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ký tự ngắt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dòng.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s.t/</a:t>
                      </a:r>
                      <a:endParaRPr sz="600" dirty="0" smtClean="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 smtClean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“sat”, “sit”, “set”, 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and so</a:t>
                      </a:r>
                      <a:r>
                        <a:rPr sz="600" spc="3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on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66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\w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 marR="85090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hợp với bảng chữ cái 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 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cùng với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gạch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dưới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/\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w/</a:t>
                      </a:r>
                      <a:endParaRPr sz="600" dirty="0" smtClean="0">
                        <a:latin typeface="Arial"/>
                        <a:cs typeface="Arial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 smtClean="0">
                          <a:latin typeface="Arial"/>
                          <a:cs typeface="Arial"/>
                        </a:rPr>
                        <a:t>Matches “600” in</a:t>
                      </a:r>
                      <a:r>
                        <a:rPr sz="600" spc="-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“600%”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9072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Character </a:t>
            </a:r>
            <a:r>
              <a:rPr spc="-4" dirty="0"/>
              <a:t>Classes</a:t>
            </a:r>
            <a:r>
              <a:rPr spc="-18" dirty="0"/>
              <a:t> </a:t>
            </a:r>
            <a:r>
              <a:rPr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7674" y="398571"/>
            <a:ext cx="3680255" cy="371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74" y="780819"/>
            <a:ext cx="3680255" cy="371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8088" y="444595"/>
            <a:ext cx="3496518" cy="90574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 trong mục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để tạo thành lớp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việc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mẫu.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00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lớp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này 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thành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cách đặt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các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dấu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vuông.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33159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3437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lớp ký hiệu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9072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Character </a:t>
            </a:r>
            <a:r>
              <a:rPr spc="-4" dirty="0"/>
              <a:t>Classes</a:t>
            </a:r>
            <a:r>
              <a:rPr spc="-18" dirty="0"/>
              <a:t> </a:t>
            </a:r>
            <a:r>
              <a:rPr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642747"/>
            <a:ext cx="3612922" cy="1696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8041" y="646148"/>
          <a:ext cx="3597738" cy="16865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325"/>
                <a:gridCol w="1788692"/>
                <a:gridCol w="1319721"/>
              </a:tblGrid>
              <a:tr h="326475"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11430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tượng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2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943735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\W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4470" marR="8318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một biểu tượng không không phải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ký </a:t>
                      </a:r>
                      <a:r>
                        <a:rPr sz="6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tự.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/\W/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“%”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“800%”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\d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 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giữa</a:t>
                      </a:r>
                      <a:r>
                        <a:rPr sz="6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0-9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/\d/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“4” in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“A4”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\D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biểu tượng không phải chữ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/\D/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“ID”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 “ID</a:t>
                      </a:r>
                      <a:r>
                        <a:rPr sz="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2246”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\s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4470" marR="8382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Tìm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kiếm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kỳ ký tự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khoảng trắng duy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bao 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cả khẳng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trắng,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tab,…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/\s\w*/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“ bar” in “scroll bar”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\S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Ngược so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\s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/\S\w*/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“scroll” in “scroll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bar”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499435"/>
              </p:ext>
            </p:extLst>
          </p:nvPr>
        </p:nvGraphicFramePr>
        <p:xfrm>
          <a:off x="194740" y="936242"/>
          <a:ext cx="3597738" cy="19165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6965"/>
                <a:gridCol w="1626293"/>
                <a:gridCol w="1484480"/>
              </a:tblGrid>
              <a:tr h="289308">
                <a:tc>
                  <a:txBody>
                    <a:bodyPr/>
                    <a:lstStyle/>
                    <a:p>
                      <a:pPr marL="0" marR="196850" indent="8191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 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12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51" marB="0">
                    <a:solidFill>
                      <a:srgbClr val="943735"/>
                    </a:solidFill>
                  </a:tcPr>
                </a:tc>
              </a:tr>
              <a:tr h="3080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{x}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08000" marR="82550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hợp 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 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lần xuất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của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biểu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quy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tắc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1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/\d{6}/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exactly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digits”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3536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{x,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}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tối thiểu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lần xuất hiện </a:t>
                      </a:r>
                      <a:r>
                        <a:rPr sz="600" spc="10" dirty="0" err="1">
                          <a:latin typeface="Arial"/>
                          <a:cs typeface="Arial"/>
                        </a:rPr>
                        <a:t>của</a:t>
                      </a:r>
                      <a:r>
                        <a:rPr sz="600" spc="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một</a:t>
                      </a:r>
                      <a:r>
                        <a:rPr lang="vi-VN" sz="6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 smtClean="0">
                          <a:latin typeface="Arial"/>
                          <a:cs typeface="Arial"/>
                        </a:rPr>
                        <a:t>biểu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quy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tắc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/\s{4,}/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minimum 4 whitespace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characters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3080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{x,y}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08000" marR="84455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hợp với 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lần xuất hiện trong đoạn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x-y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chính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quy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/\d{6,8}/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minimum 6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maximum 8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digits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?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8572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Phù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hợp 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lần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xuất hiện tối thiều là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0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tối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1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/l\s?m/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“lm” or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“l</a:t>
                      </a:r>
                      <a:r>
                        <a:rPr sz="6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m”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*</a:t>
                      </a: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Phù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lần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xuất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hiện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tối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thiểu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tối</a:t>
                      </a:r>
                      <a:r>
                        <a:rPr lang="vi-VN" sz="6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 smtClean="0">
                          <a:latin typeface="Arial"/>
                          <a:cs typeface="Arial"/>
                        </a:rPr>
                        <a:t>đa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vô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cùng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/im*/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90170" marR="83185">
                        <a:lnSpc>
                          <a:spcPct val="102299"/>
                        </a:lnSpc>
                        <a:spcBef>
                          <a:spcPts val="15"/>
                        </a:spcBef>
                        <a:tabLst>
                          <a:tab pos="919480" algn="l"/>
                          <a:tab pos="1259205" algn="l"/>
                          <a:tab pos="1581150" algn="l"/>
                          <a:tab pos="2109470" algn="l"/>
                          <a:tab pos="2580640" algn="l"/>
                          <a:tab pos="3202940" algn="l"/>
                        </a:tabLst>
                      </a:pPr>
                      <a:r>
                        <a:rPr sz="600" spc="-20" dirty="0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at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h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s</a:t>
                      </a:r>
                      <a:r>
                        <a:rPr lang="vi-VN" sz="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“</a:t>
                      </a:r>
                      <a:r>
                        <a:rPr sz="600" dirty="0" err="1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”</a:t>
                      </a:r>
                      <a:r>
                        <a:rPr lang="vi-VN" sz="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in</a:t>
                      </a:r>
                      <a:r>
                        <a:rPr lang="vi-VN" sz="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5" dirty="0" smtClean="0">
                          <a:latin typeface="Arial"/>
                          <a:cs typeface="Arial"/>
                        </a:rPr>
                        <a:t>“I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c</a:t>
                      </a:r>
                      <a:r>
                        <a:rPr sz="600" spc="-5" dirty="0" smtClean="0">
                          <a:latin typeface="Arial"/>
                          <a:cs typeface="Arial"/>
                        </a:rPr>
                        <a:t>e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”</a:t>
                      </a:r>
                      <a:r>
                        <a:rPr lang="vi-VN" sz="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-10" dirty="0" smtClean="0">
                          <a:latin typeface="Arial"/>
                          <a:cs typeface="Arial"/>
                        </a:rPr>
                        <a:t>a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nd</a:t>
                      </a:r>
                      <a:r>
                        <a:rPr lang="vi-VN" sz="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“</a:t>
                      </a:r>
                      <a:r>
                        <a:rPr sz="600" dirty="0" err="1" smtClean="0">
                          <a:latin typeface="Arial"/>
                          <a:cs typeface="Arial"/>
                        </a:rPr>
                        <a:t>i</a:t>
                      </a:r>
                      <a:r>
                        <a:rPr sz="600" spc="-10" dirty="0" err="1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600" spc="-5" dirty="0" err="1" smtClean="0">
                          <a:latin typeface="Arial"/>
                          <a:cs typeface="Arial"/>
                        </a:rPr>
                        <a:t>m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”</a:t>
                      </a:r>
                      <a:r>
                        <a:rPr lang="vi-VN" sz="60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 smtClean="0">
                          <a:latin typeface="Arial"/>
                          <a:cs typeface="Arial"/>
                        </a:rPr>
                        <a:t>in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“immaculate”, but nothing in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“good”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94014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7" dirty="0"/>
              <a:t>Repetition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8994" y="364563"/>
            <a:ext cx="3678935" cy="40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673" y="427342"/>
            <a:ext cx="3608256" cy="48267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mục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phù hợp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xuất </a:t>
            </a:r>
            <a:r>
              <a:rPr spc="-4" dirty="0" err="1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pc="8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thường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7" dirty="0" err="1" smtClean="0">
                <a:solidFill>
                  <a:srgbClr val="FFFFFF"/>
                </a:solidFill>
                <a:latin typeface="Arial"/>
                <a:cs typeface="Arial"/>
              </a:rPr>
              <a:t>xuyên</a:t>
            </a:r>
            <a:r>
              <a:rPr spc="-7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một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131766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204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11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biểu tượng phù hợp với </a:t>
            </a:r>
            <a:r>
              <a:rPr spc="2" dirty="0">
                <a:latin typeface="Calibri"/>
                <a:cs typeface="Calibri"/>
              </a:rPr>
              <a:t>mẫu lặp </a:t>
            </a:r>
            <a:r>
              <a:rPr dirty="0">
                <a:latin typeface="Calibri"/>
                <a:cs typeface="Calibri"/>
              </a:rPr>
              <a:t>lại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371" y="634925"/>
            <a:ext cx="3630745" cy="351697"/>
          </a:xfrm>
          <a:custGeom>
            <a:avLst/>
            <a:gdLst/>
            <a:ahLst/>
            <a:cxnLst/>
            <a:rect l="l" t="t" r="r" b="b"/>
            <a:pathLst>
              <a:path w="8382000" h="788035">
                <a:moveTo>
                  <a:pt x="8250682" y="0"/>
                </a:moveTo>
                <a:lnTo>
                  <a:pt x="131317" y="0"/>
                </a:lnTo>
                <a:lnTo>
                  <a:pt x="80206" y="10320"/>
                </a:lnTo>
                <a:lnTo>
                  <a:pt x="38465" y="38465"/>
                </a:lnTo>
                <a:lnTo>
                  <a:pt x="10320" y="80206"/>
                </a:lnTo>
                <a:lnTo>
                  <a:pt x="0" y="131318"/>
                </a:lnTo>
                <a:lnTo>
                  <a:pt x="0" y="656590"/>
                </a:lnTo>
                <a:lnTo>
                  <a:pt x="10320" y="707701"/>
                </a:lnTo>
                <a:lnTo>
                  <a:pt x="38465" y="749442"/>
                </a:lnTo>
                <a:lnTo>
                  <a:pt x="80206" y="777587"/>
                </a:lnTo>
                <a:lnTo>
                  <a:pt x="131317" y="787908"/>
                </a:lnTo>
                <a:lnTo>
                  <a:pt x="8250682" y="787908"/>
                </a:lnTo>
                <a:lnTo>
                  <a:pt x="8301793" y="777587"/>
                </a:lnTo>
                <a:lnTo>
                  <a:pt x="8343534" y="749442"/>
                </a:lnTo>
                <a:lnTo>
                  <a:pt x="8371679" y="707701"/>
                </a:lnTo>
                <a:lnTo>
                  <a:pt x="8382000" y="656590"/>
                </a:lnTo>
                <a:lnTo>
                  <a:pt x="8382000" y="131318"/>
                </a:lnTo>
                <a:lnTo>
                  <a:pt x="8371679" y="80206"/>
                </a:lnTo>
                <a:lnTo>
                  <a:pt x="8343534" y="38465"/>
                </a:lnTo>
                <a:lnTo>
                  <a:pt x="8301793" y="10320"/>
                </a:lnTo>
                <a:lnTo>
                  <a:pt x="825068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8371" y="634925"/>
            <a:ext cx="3630745" cy="351697"/>
          </a:xfrm>
          <a:custGeom>
            <a:avLst/>
            <a:gdLst/>
            <a:ahLst/>
            <a:cxnLst/>
            <a:rect l="l" t="t" r="r" b="b"/>
            <a:pathLst>
              <a:path w="8382000" h="788035">
                <a:moveTo>
                  <a:pt x="0" y="131318"/>
                </a:moveTo>
                <a:lnTo>
                  <a:pt x="10320" y="80206"/>
                </a:lnTo>
                <a:lnTo>
                  <a:pt x="38465" y="38465"/>
                </a:lnTo>
                <a:lnTo>
                  <a:pt x="80206" y="10320"/>
                </a:lnTo>
                <a:lnTo>
                  <a:pt x="131317" y="0"/>
                </a:lnTo>
                <a:lnTo>
                  <a:pt x="8250682" y="0"/>
                </a:lnTo>
                <a:lnTo>
                  <a:pt x="8301793" y="10320"/>
                </a:lnTo>
                <a:lnTo>
                  <a:pt x="8343534" y="38465"/>
                </a:lnTo>
                <a:lnTo>
                  <a:pt x="8371679" y="80206"/>
                </a:lnTo>
                <a:lnTo>
                  <a:pt x="8382000" y="131318"/>
                </a:lnTo>
                <a:lnTo>
                  <a:pt x="8382000" y="656590"/>
                </a:lnTo>
                <a:lnTo>
                  <a:pt x="8371679" y="707701"/>
                </a:lnTo>
                <a:lnTo>
                  <a:pt x="8343534" y="749442"/>
                </a:lnTo>
                <a:lnTo>
                  <a:pt x="8301793" y="777587"/>
                </a:lnTo>
                <a:lnTo>
                  <a:pt x="8250682" y="787908"/>
                </a:lnTo>
                <a:lnTo>
                  <a:pt x="131317" y="787908"/>
                </a:lnTo>
                <a:lnTo>
                  <a:pt x="80206" y="777587"/>
                </a:lnTo>
                <a:lnTo>
                  <a:pt x="38465" y="749442"/>
                </a:lnTo>
                <a:lnTo>
                  <a:pt x="10320" y="707701"/>
                </a:lnTo>
                <a:lnTo>
                  <a:pt x="0" y="656590"/>
                </a:lnTo>
                <a:lnTo>
                  <a:pt x="0" y="13131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371" y="1101512"/>
            <a:ext cx="3630745" cy="361333"/>
          </a:xfrm>
          <a:custGeom>
            <a:avLst/>
            <a:gdLst/>
            <a:ahLst/>
            <a:cxnLst/>
            <a:rect l="l" t="t" r="r" b="b"/>
            <a:pathLst>
              <a:path w="8382000" h="809625">
                <a:moveTo>
                  <a:pt x="8247126" y="0"/>
                </a:moveTo>
                <a:lnTo>
                  <a:pt x="134873" y="0"/>
                </a:lnTo>
                <a:lnTo>
                  <a:pt x="92244" y="6870"/>
                </a:lnTo>
                <a:lnTo>
                  <a:pt x="55220" y="26005"/>
                </a:lnTo>
                <a:lnTo>
                  <a:pt x="26023" y="55193"/>
                </a:lnTo>
                <a:lnTo>
                  <a:pt x="6876" y="92220"/>
                </a:lnTo>
                <a:lnTo>
                  <a:pt x="0" y="134874"/>
                </a:lnTo>
                <a:lnTo>
                  <a:pt x="0" y="674370"/>
                </a:lnTo>
                <a:lnTo>
                  <a:pt x="6876" y="717023"/>
                </a:lnTo>
                <a:lnTo>
                  <a:pt x="26023" y="754050"/>
                </a:lnTo>
                <a:lnTo>
                  <a:pt x="55220" y="783238"/>
                </a:lnTo>
                <a:lnTo>
                  <a:pt x="92244" y="802373"/>
                </a:lnTo>
                <a:lnTo>
                  <a:pt x="134873" y="809244"/>
                </a:lnTo>
                <a:lnTo>
                  <a:pt x="8247126" y="809244"/>
                </a:lnTo>
                <a:lnTo>
                  <a:pt x="8289779" y="802373"/>
                </a:lnTo>
                <a:lnTo>
                  <a:pt x="8326806" y="783238"/>
                </a:lnTo>
                <a:lnTo>
                  <a:pt x="8355994" y="754050"/>
                </a:lnTo>
                <a:lnTo>
                  <a:pt x="8375129" y="717023"/>
                </a:lnTo>
                <a:lnTo>
                  <a:pt x="8382000" y="674370"/>
                </a:lnTo>
                <a:lnTo>
                  <a:pt x="8382000" y="134874"/>
                </a:lnTo>
                <a:lnTo>
                  <a:pt x="8375129" y="92220"/>
                </a:lnTo>
                <a:lnTo>
                  <a:pt x="8355994" y="55193"/>
                </a:lnTo>
                <a:lnTo>
                  <a:pt x="8326806" y="26005"/>
                </a:lnTo>
                <a:lnTo>
                  <a:pt x="8289779" y="6870"/>
                </a:lnTo>
                <a:lnTo>
                  <a:pt x="824712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1101512"/>
            <a:ext cx="3630745" cy="361333"/>
          </a:xfrm>
          <a:custGeom>
            <a:avLst/>
            <a:gdLst/>
            <a:ahLst/>
            <a:cxnLst/>
            <a:rect l="l" t="t" r="r" b="b"/>
            <a:pathLst>
              <a:path w="8382000" h="809625">
                <a:moveTo>
                  <a:pt x="0" y="134874"/>
                </a:moveTo>
                <a:lnTo>
                  <a:pt x="6876" y="92220"/>
                </a:lnTo>
                <a:lnTo>
                  <a:pt x="26023" y="55193"/>
                </a:lnTo>
                <a:lnTo>
                  <a:pt x="55220" y="26005"/>
                </a:lnTo>
                <a:lnTo>
                  <a:pt x="92244" y="6870"/>
                </a:lnTo>
                <a:lnTo>
                  <a:pt x="134873" y="0"/>
                </a:lnTo>
                <a:lnTo>
                  <a:pt x="8247126" y="0"/>
                </a:lnTo>
                <a:lnTo>
                  <a:pt x="8289779" y="6870"/>
                </a:lnTo>
                <a:lnTo>
                  <a:pt x="8326806" y="26005"/>
                </a:lnTo>
                <a:lnTo>
                  <a:pt x="8355994" y="55193"/>
                </a:lnTo>
                <a:lnTo>
                  <a:pt x="8375129" y="92220"/>
                </a:lnTo>
                <a:lnTo>
                  <a:pt x="8382000" y="134874"/>
                </a:lnTo>
                <a:lnTo>
                  <a:pt x="8382000" y="674370"/>
                </a:lnTo>
                <a:lnTo>
                  <a:pt x="8375129" y="717023"/>
                </a:lnTo>
                <a:lnTo>
                  <a:pt x="8355994" y="754050"/>
                </a:lnTo>
                <a:lnTo>
                  <a:pt x="8326806" y="783238"/>
                </a:lnTo>
                <a:lnTo>
                  <a:pt x="8289779" y="802373"/>
                </a:lnTo>
                <a:lnTo>
                  <a:pt x="8247126" y="809244"/>
                </a:lnTo>
                <a:lnTo>
                  <a:pt x="134873" y="809244"/>
                </a:lnTo>
                <a:lnTo>
                  <a:pt x="92244" y="802373"/>
                </a:lnTo>
                <a:lnTo>
                  <a:pt x="55220" y="783238"/>
                </a:lnTo>
                <a:lnTo>
                  <a:pt x="26023" y="754050"/>
                </a:lnTo>
                <a:lnTo>
                  <a:pt x="6876" y="717023"/>
                </a:lnTo>
                <a:lnTo>
                  <a:pt x="0" y="674370"/>
                </a:lnTo>
                <a:lnTo>
                  <a:pt x="0" y="13487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1598705"/>
            <a:ext cx="3630745" cy="380887"/>
          </a:xfrm>
          <a:custGeom>
            <a:avLst/>
            <a:gdLst/>
            <a:ahLst/>
            <a:cxnLst/>
            <a:rect l="l" t="t" r="r" b="b"/>
            <a:pathLst>
              <a:path w="8382000" h="853439">
                <a:moveTo>
                  <a:pt x="8239759" y="0"/>
                </a:moveTo>
                <a:lnTo>
                  <a:pt x="142239" y="0"/>
                </a:lnTo>
                <a:lnTo>
                  <a:pt x="97279" y="7246"/>
                </a:lnTo>
                <a:lnTo>
                  <a:pt x="58232" y="27427"/>
                </a:lnTo>
                <a:lnTo>
                  <a:pt x="27442" y="58210"/>
                </a:lnTo>
                <a:lnTo>
                  <a:pt x="7250" y="97259"/>
                </a:lnTo>
                <a:lnTo>
                  <a:pt x="0" y="142239"/>
                </a:lnTo>
                <a:lnTo>
                  <a:pt x="0" y="711200"/>
                </a:lnTo>
                <a:lnTo>
                  <a:pt x="7250" y="756180"/>
                </a:lnTo>
                <a:lnTo>
                  <a:pt x="27442" y="795229"/>
                </a:lnTo>
                <a:lnTo>
                  <a:pt x="58232" y="826012"/>
                </a:lnTo>
                <a:lnTo>
                  <a:pt x="97279" y="846193"/>
                </a:lnTo>
                <a:lnTo>
                  <a:pt x="142239" y="853439"/>
                </a:lnTo>
                <a:lnTo>
                  <a:pt x="8239759" y="853439"/>
                </a:lnTo>
                <a:lnTo>
                  <a:pt x="8284740" y="846193"/>
                </a:lnTo>
                <a:lnTo>
                  <a:pt x="8323789" y="826012"/>
                </a:lnTo>
                <a:lnTo>
                  <a:pt x="8354572" y="795229"/>
                </a:lnTo>
                <a:lnTo>
                  <a:pt x="8374753" y="756180"/>
                </a:lnTo>
                <a:lnTo>
                  <a:pt x="8382000" y="711200"/>
                </a:lnTo>
                <a:lnTo>
                  <a:pt x="8382000" y="142239"/>
                </a:lnTo>
                <a:lnTo>
                  <a:pt x="8374753" y="97259"/>
                </a:lnTo>
                <a:lnTo>
                  <a:pt x="8354572" y="58210"/>
                </a:lnTo>
                <a:lnTo>
                  <a:pt x="8323789" y="27427"/>
                </a:lnTo>
                <a:lnTo>
                  <a:pt x="8284740" y="7246"/>
                </a:lnTo>
                <a:lnTo>
                  <a:pt x="8239759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1598705"/>
            <a:ext cx="3630745" cy="380887"/>
          </a:xfrm>
          <a:custGeom>
            <a:avLst/>
            <a:gdLst/>
            <a:ahLst/>
            <a:cxnLst/>
            <a:rect l="l" t="t" r="r" b="b"/>
            <a:pathLst>
              <a:path w="8382000" h="853439">
                <a:moveTo>
                  <a:pt x="0" y="142239"/>
                </a:moveTo>
                <a:lnTo>
                  <a:pt x="7250" y="97259"/>
                </a:lnTo>
                <a:lnTo>
                  <a:pt x="27442" y="58210"/>
                </a:lnTo>
                <a:lnTo>
                  <a:pt x="58232" y="27427"/>
                </a:lnTo>
                <a:lnTo>
                  <a:pt x="97279" y="7246"/>
                </a:lnTo>
                <a:lnTo>
                  <a:pt x="142239" y="0"/>
                </a:lnTo>
                <a:lnTo>
                  <a:pt x="8239759" y="0"/>
                </a:lnTo>
                <a:lnTo>
                  <a:pt x="8284740" y="7246"/>
                </a:lnTo>
                <a:lnTo>
                  <a:pt x="8323789" y="27427"/>
                </a:lnTo>
                <a:lnTo>
                  <a:pt x="8354572" y="58210"/>
                </a:lnTo>
                <a:lnTo>
                  <a:pt x="8374753" y="97259"/>
                </a:lnTo>
                <a:lnTo>
                  <a:pt x="8382000" y="142239"/>
                </a:lnTo>
                <a:lnTo>
                  <a:pt x="8382000" y="711200"/>
                </a:lnTo>
                <a:lnTo>
                  <a:pt x="8374753" y="756180"/>
                </a:lnTo>
                <a:lnTo>
                  <a:pt x="8354572" y="795229"/>
                </a:lnTo>
                <a:lnTo>
                  <a:pt x="8323789" y="826012"/>
                </a:lnTo>
                <a:lnTo>
                  <a:pt x="8284740" y="846193"/>
                </a:lnTo>
                <a:lnTo>
                  <a:pt x="8239759" y="853439"/>
                </a:lnTo>
                <a:lnTo>
                  <a:pt x="142239" y="853439"/>
                </a:lnTo>
                <a:lnTo>
                  <a:pt x="97279" y="846193"/>
                </a:lnTo>
                <a:lnTo>
                  <a:pt x="58232" y="826012"/>
                </a:lnTo>
                <a:lnTo>
                  <a:pt x="27442" y="795229"/>
                </a:lnTo>
                <a:lnTo>
                  <a:pt x="7250" y="756180"/>
                </a:lnTo>
                <a:lnTo>
                  <a:pt x="0" y="711200"/>
                </a:lnTo>
                <a:lnTo>
                  <a:pt x="0" y="142239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9013" y="680587"/>
            <a:ext cx="3590103" cy="123160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6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toán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quy </a:t>
            </a:r>
            <a:r>
              <a:rPr spc="-4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2" dirty="0">
                <a:latin typeface="Arial"/>
                <a:cs typeface="Arial"/>
              </a:rPr>
              <a:t>thể </a:t>
            </a:r>
            <a:r>
              <a:rPr spc="-4" dirty="0">
                <a:latin typeface="Arial"/>
                <a:cs typeface="Arial"/>
              </a:rPr>
              <a:t>loại </a:t>
            </a:r>
            <a:r>
              <a:rPr spc="-2" dirty="0">
                <a:latin typeface="Arial"/>
                <a:cs typeface="Arial"/>
              </a:rPr>
              <a:t>hình </a:t>
            </a:r>
            <a:r>
              <a:rPr spc="-4" dirty="0">
                <a:latin typeface="Arial"/>
                <a:cs typeface="Arial"/>
              </a:rPr>
              <a:t>hành động được </a:t>
            </a:r>
            <a:r>
              <a:rPr spc="-2" dirty="0">
                <a:latin typeface="Arial"/>
                <a:cs typeface="Arial"/>
              </a:rPr>
              <a:t>thực </a:t>
            </a:r>
            <a:r>
              <a:rPr spc="-4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giá</a:t>
            </a:r>
            <a:r>
              <a:rPr spc="8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trị</a:t>
            </a:r>
          </a:p>
          <a:p>
            <a:pPr marL="5571">
              <a:lnSpc>
                <a:spcPts val="886"/>
              </a:lnSpc>
            </a:pP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biến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biểu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thức.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850" marR="33986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JavaScript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2" dirty="0">
                <a:latin typeface="Arial"/>
                <a:cs typeface="Arial"/>
              </a:rPr>
              <a:t>loại khác nhau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2" dirty="0">
                <a:latin typeface="Arial"/>
                <a:cs typeface="Arial"/>
              </a:rPr>
              <a:t>toán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để thực hiện việc </a:t>
            </a:r>
            <a:r>
              <a:rPr dirty="0">
                <a:latin typeface="Arial"/>
                <a:cs typeface="Arial"/>
              </a:rPr>
              <a:t>tính  </a:t>
            </a:r>
            <a:r>
              <a:rPr spc="-2" dirty="0">
                <a:latin typeface="Arial"/>
                <a:cs typeface="Arial"/>
              </a:rPr>
              <a:t>toán đơn </a:t>
            </a:r>
            <a:r>
              <a:rPr spc="-4" dirty="0">
                <a:latin typeface="Arial"/>
                <a:cs typeface="Arial"/>
              </a:rPr>
              <a:t>giản </a:t>
            </a:r>
            <a:r>
              <a:rPr spc="-2" dirty="0">
                <a:latin typeface="Arial"/>
                <a:cs typeface="Arial"/>
              </a:rPr>
              <a:t>và phức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tạp.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686" marR="17550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toán tử </a:t>
            </a:r>
            <a:r>
              <a:rPr spc="-2" dirty="0">
                <a:latin typeface="Arial"/>
                <a:cs typeface="Arial"/>
              </a:rPr>
              <a:t>cũng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spc="-4" dirty="0">
                <a:latin typeface="Arial"/>
                <a:cs typeface="Arial"/>
              </a:rPr>
              <a:t>xây </a:t>
            </a:r>
            <a:r>
              <a:rPr spc="-2" dirty="0">
                <a:latin typeface="Arial"/>
                <a:cs typeface="Arial"/>
              </a:rPr>
              <a:t>dựng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câu lệnh </a:t>
            </a:r>
            <a:r>
              <a:rPr spc="-4" dirty="0">
                <a:latin typeface="Arial"/>
                <a:cs typeface="Arial"/>
              </a:rPr>
              <a:t>logic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cấu </a:t>
            </a:r>
            <a:r>
              <a:rPr dirty="0">
                <a:latin typeface="Arial"/>
                <a:cs typeface="Arial"/>
              </a:rPr>
              <a:t>trúc  </a:t>
            </a:r>
            <a:r>
              <a:rPr spc="-2" dirty="0">
                <a:latin typeface="Arial"/>
                <a:cs typeface="Arial"/>
              </a:rPr>
              <a:t>quan hệ. Các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thực hiện việc rẽ </a:t>
            </a:r>
            <a:r>
              <a:rPr spc="-4" dirty="0">
                <a:latin typeface="Arial"/>
                <a:cs typeface="Arial"/>
              </a:rPr>
              <a:t>nhánh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cấu </a:t>
            </a:r>
            <a:r>
              <a:rPr dirty="0">
                <a:latin typeface="Arial"/>
                <a:cs typeface="Arial"/>
              </a:rPr>
              <a:t>trúc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lặp.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9200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Giới</a:t>
            </a:r>
            <a:r>
              <a:rPr spc="-31" dirty="0"/>
              <a:t> </a:t>
            </a:r>
            <a:r>
              <a:rPr spc="-2" dirty="0"/>
              <a:t>thiệu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28406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Alternation and</a:t>
            </a:r>
            <a:r>
              <a:rPr spc="-31" dirty="0"/>
              <a:t> </a:t>
            </a:r>
            <a:r>
              <a:rPr spc="-7" dirty="0"/>
              <a:t>Grouping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994" y="466587"/>
            <a:ext cx="3678935" cy="405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9673" y="529615"/>
            <a:ext cx="3362565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 trong mục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nhóm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một thực 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nhân hoặc thêm logic 'OR'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mẫu phù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hợp.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307180"/>
              </p:ext>
            </p:extLst>
          </p:nvPr>
        </p:nvGraphicFramePr>
        <p:xfrm>
          <a:off x="226943" y="1225550"/>
          <a:ext cx="3597738" cy="11942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325"/>
                <a:gridCol w="1623658"/>
                <a:gridCol w="1484755"/>
              </a:tblGrid>
              <a:tr h="326475">
                <a:tc>
                  <a:txBody>
                    <a:bodyPr/>
                    <a:lstStyle/>
                    <a:p>
                      <a:pPr marL="0" marR="196850" indent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 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ợng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17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20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51" marB="0">
                    <a:solidFill>
                      <a:srgbClr val="943735"/>
                    </a:solidFill>
                  </a:tcPr>
                </a:tc>
              </a:tr>
              <a:tr h="4534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()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204470" marR="83185" algn="just">
                        <a:lnSpc>
                          <a:spcPct val="1024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Tổ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chức các ký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nhau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nhóm  để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một tập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ký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một  chuỗi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1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/(xyz)+(uvw)/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 marL="90805" marR="83185" algn="just">
                        <a:lnSpc>
                          <a:spcPct val="102400"/>
                        </a:lnSpc>
                        <a:spcBef>
                          <a:spcPts val="1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one or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more number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of  occurrences of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“xyz”</a:t>
                      </a:r>
                      <a:r>
                        <a:rPr sz="600" spc="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followed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by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one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occurrence of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“uvw”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3533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|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20447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Kết</a:t>
                      </a:r>
                      <a:r>
                        <a:rPr sz="6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6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bộ</a:t>
                      </a:r>
                      <a:r>
                        <a:rPr sz="6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ký</a:t>
                      </a:r>
                      <a:r>
                        <a:rPr sz="6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</a:t>
                      </a:r>
                      <a:r>
                        <a:rPr sz="6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vào</a:t>
                      </a:r>
                      <a:r>
                        <a:rPr sz="6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biểu</a:t>
                      </a:r>
                      <a:r>
                        <a:rPr sz="600" spc="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thức</a:t>
                      </a:r>
                      <a:r>
                        <a:rPr sz="600" spc="1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>
                          <a:latin typeface="Arial"/>
                          <a:cs typeface="Arial"/>
                        </a:rPr>
                        <a:t>quy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tắc</a:t>
                      </a:r>
                      <a:r>
                        <a:rPr lang="vi-VN" sz="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 smtClean="0">
                          <a:latin typeface="Arial"/>
                          <a:cs typeface="Arial"/>
                        </a:rPr>
                        <a:t>duy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sau đó phù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bất kỳ ký</a:t>
                      </a:r>
                      <a:r>
                        <a:rPr sz="6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/(xy)|(uv)|(st)/</a:t>
                      </a:r>
                      <a:endParaRPr sz="600" dirty="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“xy”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or “uv” or</a:t>
                      </a:r>
                      <a:r>
                        <a:rPr sz="6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“st”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45350" y="955278"/>
            <a:ext cx="3549329" cy="25241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13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thay đổi luân phiên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nhóm các </a:t>
            </a:r>
            <a:r>
              <a:rPr spc="-2" dirty="0">
                <a:latin typeface="Calibri"/>
                <a:cs typeface="Calibri"/>
              </a:rPr>
              <a:t>biểu </a:t>
            </a:r>
            <a:r>
              <a:rPr dirty="0">
                <a:latin typeface="Calibri"/>
                <a:cs typeface="Calibri"/>
              </a:rPr>
              <a:t>tượng ký tự </a:t>
            </a:r>
            <a:r>
              <a:rPr spc="2" dirty="0">
                <a:latin typeface="Calibri"/>
                <a:cs typeface="Calibri"/>
              </a:rPr>
              <a:t>khác 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92250"/>
            <a:ext cx="24801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9" dirty="0"/>
              <a:t>câu </a:t>
            </a:r>
            <a:r>
              <a:rPr spc="-4" dirty="0"/>
              <a:t>lệnh </a:t>
            </a:r>
            <a:r>
              <a:rPr spc="-9" dirty="0"/>
              <a:t>quyết </a:t>
            </a:r>
            <a:r>
              <a:rPr spc="-4" dirty="0"/>
              <a:t>định</a:t>
            </a:r>
            <a:r>
              <a:rPr spc="-2" dirty="0"/>
              <a:t> </a:t>
            </a:r>
            <a:r>
              <a:rPr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674" y="432578"/>
            <a:ext cx="3717223" cy="374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674" y="854955"/>
            <a:ext cx="3680255" cy="376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089" y="479714"/>
            <a:ext cx="3609841" cy="62117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Câu lệnh được gọi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logic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biến,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toán tử,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từ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pc="8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một hành động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thực hiện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pc="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buộc.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Câu lệnh giúp bạn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xây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dựng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luồng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lý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kịch</a:t>
            </a:r>
            <a:r>
              <a:rPr spc="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8335" y="1282773"/>
            <a:ext cx="3679595" cy="397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674" y="1674543"/>
            <a:ext cx="3704020" cy="4563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674" y="2115964"/>
            <a:ext cx="3680255" cy="3774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694" y="2513174"/>
            <a:ext cx="3682236" cy="3543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6504" y="1394920"/>
            <a:ext cx="3535851" cy="138865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8357">
              <a:spcBef>
                <a:spcPts val="44"/>
              </a:spcBef>
            </a:pP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JavaScript, một câu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lệnh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kết thúc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dấu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chấm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srgbClr val="FFFFFF"/>
                </a:solidFill>
                <a:latin typeface="Arial"/>
                <a:cs typeface="Arial"/>
              </a:rPr>
              <a:t>phẩy.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7243" marR="2229">
              <a:lnSpc>
                <a:spcPct val="86400"/>
              </a:lnSpc>
              <a:spcBef>
                <a:spcPts val="544"/>
              </a:spcBef>
              <a:tabLst>
                <a:tab pos="2625565" algn="l"/>
              </a:tabLst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 được viết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lệnh,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đó</a:t>
            </a:r>
            <a:r>
              <a:rPr spc="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	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có liên quan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nhóm lại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nhau được gọi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khối mã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kèm theo trong dấu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  xoắn.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000">
              <a:latin typeface="Times New Roman"/>
              <a:cs typeface="Times New Roman"/>
            </a:endParaRPr>
          </a:p>
          <a:p>
            <a:pPr marL="7243" marR="121180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Câu lệnh đưa ra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quyết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quyết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hợp lý để thực 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khác nhau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những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quả mong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muốn.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100">
              <a:latin typeface="Times New Roman"/>
              <a:cs typeface="Times New Roman"/>
            </a:endParaRPr>
          </a:p>
          <a:p>
            <a:pPr marL="5571" marR="47636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 thực hiện một khối lệnh phụ thuộc vào một điều kiện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Boolean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trả về true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false.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4801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9" dirty="0"/>
              <a:t>câu </a:t>
            </a:r>
            <a:r>
              <a:rPr spc="-4" dirty="0"/>
              <a:t>lệnh </a:t>
            </a:r>
            <a:r>
              <a:rPr spc="-9" dirty="0"/>
              <a:t>quyết </a:t>
            </a:r>
            <a:r>
              <a:rPr spc="-4" dirty="0"/>
              <a:t>định</a:t>
            </a:r>
            <a:r>
              <a:rPr spc="-2" dirty="0"/>
              <a:t> </a:t>
            </a:r>
            <a:r>
              <a:rPr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84158"/>
            <a:ext cx="2345681" cy="65153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61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bốn câu quyết định,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26489" lvl="1" indent="-120344">
              <a:lnSpc>
                <a:spcPts val="96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spc="2" dirty="0">
                <a:latin typeface="Courier New"/>
                <a:cs typeface="Courier New"/>
              </a:rPr>
              <a:t>if</a:t>
            </a:r>
            <a:endParaRPr>
              <a:latin typeface="Courier New"/>
              <a:cs typeface="Courier New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spc="2" dirty="0">
                <a:latin typeface="Courier New"/>
                <a:cs typeface="Courier New"/>
              </a:rPr>
              <a:t>if-else</a:t>
            </a:r>
            <a:endParaRPr>
              <a:latin typeface="Courier New"/>
              <a:cs typeface="Courier New"/>
            </a:endParaRPr>
          </a:p>
          <a:p>
            <a:pPr marL="326489" lvl="1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spc="2" dirty="0">
                <a:latin typeface="Courier New"/>
                <a:cs typeface="Courier New"/>
              </a:rPr>
              <a:t>if-else </a:t>
            </a:r>
            <a:r>
              <a:rPr dirty="0">
                <a:latin typeface="Courier New"/>
                <a:cs typeface="Courier New"/>
              </a:rPr>
              <a:t>if</a:t>
            </a:r>
            <a:endParaRPr>
              <a:latin typeface="Courier New"/>
              <a:cs typeface="Courier New"/>
            </a:endParaRPr>
          </a:p>
          <a:p>
            <a:pPr marL="326489" lvl="1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ourier New"/>
                <a:cs typeface="Courier New"/>
              </a:rPr>
              <a:t>switch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129661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</a:t>
            </a:r>
            <a:r>
              <a:rPr spc="-37" dirty="0"/>
              <a:t> </a:t>
            </a:r>
            <a:r>
              <a:rPr spc="-2"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7576" y="466586"/>
            <a:ext cx="1821974" cy="588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8255" y="620869"/>
            <a:ext cx="1475403" cy="35187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một khối lệnh dựa</a:t>
            </a:r>
            <a:r>
              <a:rPr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kiện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Boolean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logic.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576" y="1180750"/>
            <a:ext cx="1821974" cy="586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8254" y="1334499"/>
            <a:ext cx="1612656" cy="35187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6"/>
              </a:lnSpc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Nếu điều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kiện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này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đúng,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6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câu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if được thực thi.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8897" y="1887432"/>
            <a:ext cx="1820654" cy="626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0103" y="1955504"/>
            <a:ext cx="1639612" cy="450886"/>
          </a:xfrm>
          <a:prstGeom prst="rect">
            <a:avLst/>
          </a:prstGeom>
        </p:spPr>
        <p:txBody>
          <a:bodyPr vert="horz" wrap="square" lIns="0" tIns="22007" rIns="0" bIns="0" rtlCol="0">
            <a:spAutoFit/>
          </a:bodyPr>
          <a:lstStyle/>
          <a:p>
            <a:pPr marL="5571" marR="2229">
              <a:lnSpc>
                <a:spcPct val="86300"/>
              </a:lnSpc>
              <a:spcBef>
                <a:spcPts val="173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Nếu điều kiện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sai,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</a:t>
            </a:r>
            <a:r>
              <a:rPr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if không được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câu  lệnh ngay lập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tức sau 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được  thực thi.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86881" y="379440"/>
            <a:ext cx="1184873" cy="2409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129661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</a:t>
            </a:r>
            <a:r>
              <a:rPr spc="-37" dirty="0"/>
              <a:t> </a:t>
            </a:r>
            <a:r>
              <a:rPr spc="-2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2975010" cy="111987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quantity = prompt(‘Enter quantity of</a:t>
            </a:r>
            <a:r>
              <a:rPr sz="700" spc="4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product:’,0);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if(quantity &lt; 0 </a:t>
            </a:r>
            <a:r>
              <a:rPr sz="700" dirty="0">
                <a:latin typeface="Courier New"/>
                <a:cs typeface="Courier New"/>
              </a:rPr>
              <a:t>||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isNaN(quantity))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alert(‘Please enter a positive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number.’);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8760"/>
            <a:ext cx="171910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if-else</a:t>
            </a:r>
            <a:r>
              <a:rPr spc="-39" dirty="0"/>
              <a:t> </a:t>
            </a:r>
            <a:r>
              <a:rPr spc="-2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714" y="482910"/>
            <a:ext cx="368421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786260"/>
            <a:ext cx="368355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373" y="1114094"/>
            <a:ext cx="3683556" cy="6672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524" y="509867"/>
            <a:ext cx="3613405" cy="116748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6"/>
              </a:lnSpc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Câu lệnh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định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khối câu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lệnh 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kiện trong</a:t>
            </a:r>
            <a:r>
              <a:rPr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câu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6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if là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đúng.</a:t>
            </a:r>
            <a:endParaRPr dirty="0">
              <a:latin typeface="Arial"/>
              <a:cs typeface="Arial"/>
            </a:endParaRPr>
          </a:p>
          <a:p>
            <a:pPr marL="5850" marR="27300">
              <a:lnSpc>
                <a:spcPts val="820"/>
              </a:lnSpc>
              <a:spcBef>
                <a:spcPts val="711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khối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đánh  giá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850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Câu lệnh if-else bắt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if,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else.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850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else bắt đầu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khóa else theo sau là một khối lệnh được thực hiện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kiện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sai.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8760"/>
            <a:ext cx="171910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if-else</a:t>
            </a:r>
            <a:r>
              <a:rPr spc="-39" dirty="0"/>
              <a:t> </a:t>
            </a:r>
            <a:r>
              <a:rPr spc="-2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0"/>
            <a:ext cx="2816028" cy="187392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2544" marR="2229"/>
            <a:r>
              <a:rPr sz="700" spc="-2" dirty="0">
                <a:latin typeface="Courier New"/>
                <a:cs typeface="Courier New"/>
              </a:rPr>
              <a:t>var firstNumber = prompt(‘Enter first number:’,0);  var secondNumber = prompt(‘Enter second number’,0);  var result 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if (secondNumber ==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0)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alert(‘ERROR Message: Cannot divide by</a:t>
            </a:r>
            <a:r>
              <a:rPr sz="700" spc="3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zero.’);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else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517" marR="805916"/>
            <a:r>
              <a:rPr sz="700" spc="-2" dirty="0">
                <a:latin typeface="Courier New"/>
                <a:cs typeface="Courier New"/>
              </a:rPr>
              <a:t>result = firstNumber/secondNumber;  alert(“Result: “ +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result);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9039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if-else-if</a:t>
            </a:r>
            <a:r>
              <a:rPr spc="-26" dirty="0"/>
              <a:t> </a:t>
            </a:r>
            <a:r>
              <a:rPr spc="-4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034" y="494473"/>
            <a:ext cx="368289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94" y="833191"/>
            <a:ext cx="3706661" cy="351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694" y="1176669"/>
            <a:ext cx="3682236" cy="332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034" y="1534431"/>
            <a:ext cx="3682896" cy="659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5580" y="521339"/>
            <a:ext cx="3539427" cy="155784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phép bạn kiểm tra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kiện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chỉ định một khối khác nhau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từng trường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hợp.</a:t>
            </a:r>
            <a:endParaRPr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>
              <a:latin typeface="Times New Roman"/>
              <a:cs typeface="Times New Roman"/>
            </a:endParaRPr>
          </a:p>
          <a:p>
            <a:pPr marL="6129" marR="2229">
              <a:lnSpc>
                <a:spcPts val="820"/>
              </a:lnSpc>
              <a:spcBef>
                <a:spcPts val="2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Luồng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thi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câu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bắt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câu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if tiếp theo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else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if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cuối  cùng một khối else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tùy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chọn.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100">
              <a:latin typeface="Times New Roman"/>
              <a:cs typeface="Times New Roman"/>
            </a:endParaRPr>
          </a:p>
          <a:p>
            <a:pPr marL="6129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Điểm vào 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báo cáo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bắt đầu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với câu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lệnh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if.</a:t>
            </a:r>
            <a:endParaRPr>
              <a:latin typeface="Arial"/>
              <a:cs typeface="Arial"/>
            </a:endParaRPr>
          </a:p>
          <a:p>
            <a:pPr marL="5571" marR="247374" indent="279">
              <a:lnSpc>
                <a:spcPct val="270900"/>
              </a:lnSpc>
              <a:spcBef>
                <a:spcPts val="20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Nếu điều kiện trong câu lệnh if là sai, điều kiện trong else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đánh giá.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trúc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này còn được gọi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trúc bậc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thang.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9039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if-else-if</a:t>
            </a:r>
            <a:r>
              <a:rPr spc="-26" dirty="0"/>
              <a:t> </a:t>
            </a:r>
            <a:r>
              <a:rPr spc="-4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0"/>
            <a:ext cx="2604510" cy="198165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percentage = prompt(‘Enter</a:t>
            </a:r>
            <a:r>
              <a:rPr sz="700" spc="3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percentage:’,0);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if (percentage &gt;=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60)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 (‘You </a:t>
            </a:r>
            <a:r>
              <a:rPr sz="700" dirty="0">
                <a:latin typeface="Courier New"/>
                <a:cs typeface="Courier New"/>
              </a:rPr>
              <a:t>have </a:t>
            </a:r>
            <a:r>
              <a:rPr sz="700" spc="-2" dirty="0">
                <a:latin typeface="Courier New"/>
                <a:cs typeface="Courier New"/>
              </a:rPr>
              <a:t>obtained </a:t>
            </a:r>
            <a:r>
              <a:rPr sz="700" dirty="0">
                <a:latin typeface="Courier New"/>
                <a:cs typeface="Courier New"/>
              </a:rPr>
              <a:t>the </a:t>
            </a:r>
            <a:r>
              <a:rPr sz="700" spc="-2" dirty="0">
                <a:latin typeface="Courier New"/>
                <a:cs typeface="Courier New"/>
              </a:rPr>
              <a:t>A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grade.’);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else if (percentage &gt;= 35 &amp;&amp; percentage &lt;</a:t>
            </a:r>
            <a:r>
              <a:rPr sz="700" spc="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60)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 (‘You have obtained the B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class.’);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else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alert (‘You </a:t>
            </a:r>
            <a:r>
              <a:rPr sz="700" dirty="0">
                <a:latin typeface="Courier New"/>
                <a:cs typeface="Courier New"/>
              </a:rPr>
              <a:t>have </a:t>
            </a:r>
            <a:r>
              <a:rPr sz="700" spc="-2" dirty="0">
                <a:latin typeface="Courier New"/>
                <a:cs typeface="Courier New"/>
              </a:rPr>
              <a:t>failed’);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233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 </a:t>
            </a:r>
            <a:r>
              <a:rPr spc="-4" dirty="0"/>
              <a:t>lồng nhau</a:t>
            </a:r>
            <a:r>
              <a:rPr spc="-13" dirty="0"/>
              <a:t> </a:t>
            </a:r>
            <a:r>
              <a:rPr spc="-2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994" y="500594"/>
            <a:ext cx="3678935" cy="399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55" y="912769"/>
            <a:ext cx="3678275" cy="414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655" y="1352149"/>
            <a:ext cx="3678275" cy="4142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994" y="1782687"/>
            <a:ext cx="3678935" cy="401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>
            <a:spLocks noGrp="1"/>
          </p:cNvSpPr>
          <p:nvPr>
            <p:ph type="body" idx="1"/>
          </p:nvPr>
        </p:nvSpPr>
        <p:spPr>
          <a:xfrm>
            <a:off x="266530" y="593053"/>
            <a:ext cx="3581400" cy="1390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571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00287" marR="0" lvl="0" indent="-22286" algn="l" rtl="0" eaLnBrk="1" hangingPunct="1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914400">
              <a:lnSpc>
                <a:spcPct val="100000"/>
              </a:lnSpc>
              <a:spcBef>
                <a:spcPts val="1800"/>
              </a:spcBef>
              <a:buNone/>
            </a:pP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Bao gồm </a:t>
            </a:r>
            <a:r>
              <a:rPr lang="vi-VN" sz="900" kern="0" spc="-4" dirty="0" smtClean="0">
                <a:solidFill>
                  <a:schemeClr val="bg1"/>
                </a:solidFill>
                <a:latin typeface="+mn-lt"/>
              </a:rPr>
              <a:t>nhiều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if trong một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</a:t>
            </a:r>
            <a:r>
              <a:rPr lang="vi-VN" sz="900" kern="0" spc="22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if.</a:t>
            </a:r>
            <a:endParaRPr lang="vi-VN" sz="900" dirty="0">
              <a:solidFill>
                <a:schemeClr val="bg1"/>
              </a:solidFill>
              <a:latin typeface="+mn-lt"/>
              <a:cs typeface="Times New Roman"/>
            </a:endParaRPr>
          </a:p>
          <a:p>
            <a:pPr marL="0" indent="0" defTabSz="914400">
              <a:lnSpc>
                <a:spcPct val="100000"/>
              </a:lnSpc>
              <a:spcBef>
                <a:spcPts val="1800"/>
              </a:spcBef>
              <a:buNone/>
            </a:pPr>
            <a:r>
              <a:rPr lang="vi-VN" sz="900" kern="0" spc="-4" dirty="0" smtClean="0">
                <a:solidFill>
                  <a:schemeClr val="bg1"/>
                </a:solidFill>
                <a:latin typeface="+mn-lt"/>
              </a:rPr>
              <a:t>Luồng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thực hiện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của các 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if lồng nhau bắt đầu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với 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if, </a:t>
            </a:r>
            <a:r>
              <a:rPr lang="vi-VN" sz="900" kern="0" spc="-4" dirty="0" smtClean="0">
                <a:solidFill>
                  <a:schemeClr val="bg1"/>
                </a:solidFill>
                <a:latin typeface="+mn-lt"/>
              </a:rPr>
              <a:t>được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gọi  là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if bên</a:t>
            </a:r>
            <a:r>
              <a:rPr lang="vi-VN" sz="900" kern="0" spc="7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ngoài.</a:t>
            </a:r>
          </a:p>
          <a:p>
            <a:pPr marL="0" indent="0" defTabSz="914400">
              <a:lnSpc>
                <a:spcPct val="100000"/>
              </a:lnSpc>
              <a:spcBef>
                <a:spcPts val="1800"/>
              </a:spcBef>
              <a:buNone/>
            </a:pP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Câu lệnh if bên trong </a:t>
            </a:r>
            <a:r>
              <a:rPr lang="vi-VN" sz="900" kern="0" spc="-4" dirty="0" smtClean="0">
                <a:solidFill>
                  <a:schemeClr val="bg1"/>
                </a:solidFill>
                <a:latin typeface="+mn-lt"/>
              </a:rPr>
              <a:t>được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thực thi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khi 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if bên </a:t>
            </a:r>
            <a:r>
              <a:rPr lang="vi-VN" sz="900" kern="0" spc="-4" dirty="0" smtClean="0">
                <a:solidFill>
                  <a:schemeClr val="bg1"/>
                </a:solidFill>
                <a:latin typeface="+mn-lt"/>
              </a:rPr>
              <a:t>ngoài đúng.  </a:t>
            </a:r>
          </a:p>
          <a:p>
            <a:pPr marL="0" indent="0" defTabSz="914400">
              <a:lnSpc>
                <a:spcPct val="100000"/>
              </a:lnSpc>
              <a:spcBef>
                <a:spcPts val="1800"/>
              </a:spcBef>
              <a:buNone/>
            </a:pP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Mỗi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bên trong được thực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thi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khi </a:t>
            </a:r>
            <a:r>
              <a:rPr lang="vi-VN" sz="900" kern="0" dirty="0" smtClean="0">
                <a:solidFill>
                  <a:schemeClr val="bg1"/>
                </a:solidFill>
                <a:latin typeface="+mn-lt"/>
              </a:rPr>
              <a:t>câu </a:t>
            </a:r>
            <a:r>
              <a:rPr lang="vi-VN" sz="900" kern="0" spc="-2" dirty="0" smtClean="0">
                <a:solidFill>
                  <a:schemeClr val="bg1"/>
                </a:solidFill>
                <a:latin typeface="+mn-lt"/>
              </a:rPr>
              <a:t>lệnh if trước đó là</a:t>
            </a:r>
            <a:r>
              <a:rPr lang="vi-VN" sz="900" kern="0" spc="22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vi-VN" sz="900" kern="0" spc="-4" dirty="0" smtClean="0">
                <a:solidFill>
                  <a:schemeClr val="bg1"/>
                </a:solidFill>
                <a:latin typeface="+mn-lt"/>
              </a:rPr>
              <a:t>đúng.</a:t>
            </a:r>
            <a:endParaRPr lang="vi-VN" sz="900" kern="0" spc="-4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81481"/>
            <a:ext cx="2655120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dirty="0"/>
              <a:t>Khái </a:t>
            </a:r>
            <a:r>
              <a:rPr spc="-2" dirty="0"/>
              <a:t>niệm </a:t>
            </a:r>
            <a:r>
              <a:rPr spc="-7" dirty="0"/>
              <a:t>cơ </a:t>
            </a:r>
            <a:r>
              <a:rPr spc="-2" dirty="0"/>
              <a:t>bản </a:t>
            </a:r>
            <a:r>
              <a:rPr dirty="0"/>
              <a:t>của </a:t>
            </a:r>
            <a:r>
              <a:rPr spc="-4" dirty="0"/>
              <a:t>các </a:t>
            </a:r>
            <a:r>
              <a:rPr spc="-7" dirty="0"/>
              <a:t>toán </a:t>
            </a:r>
            <a:r>
              <a:rPr dirty="0"/>
              <a:t>tử</a:t>
            </a:r>
            <a:r>
              <a:rPr spc="11" dirty="0"/>
              <a:t> </a:t>
            </a:r>
            <a:r>
              <a:rPr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9655" y="534602"/>
            <a:ext cx="3678275" cy="41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34" y="976703"/>
            <a:ext cx="3682896" cy="3244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94" y="1326983"/>
            <a:ext cx="3678935" cy="403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314" y="1758882"/>
            <a:ext cx="3677615" cy="428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314" y="2220027"/>
            <a:ext cx="3677615" cy="4284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844" y="602391"/>
            <a:ext cx="3487716" cy="1932492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9750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phép toán là một hành động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hoặc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lưu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biến.</a:t>
            </a:r>
            <a:endParaRPr>
              <a:latin typeface="Arial"/>
              <a:cs typeface="Arial"/>
            </a:endParaRPr>
          </a:p>
          <a:p>
            <a:pPr marL="9193" marR="96108" indent="-3900">
              <a:lnSpc>
                <a:spcPts val="3018"/>
              </a:lnSpc>
              <a:spcBef>
                <a:spcPts val="81"/>
              </a:spcBef>
              <a:tabLst>
                <a:tab pos="1042426" algn="l"/>
              </a:tabLst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hành động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	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thay đổi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biến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một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mới.  Một hoạt động đòi hỏi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thiểu một biểu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0307">
              <a:lnSpc>
                <a:spcPts val="884"/>
              </a:lnSpc>
              <a:spcBef>
                <a:spcPts val="63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Biểu tượng được gọi là một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quy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hành động</a:t>
            </a:r>
            <a:r>
              <a:rPr spc="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>
              <a:latin typeface="Arial"/>
              <a:cs typeface="Arial"/>
            </a:endParaRPr>
          </a:p>
          <a:p>
            <a:pPr marL="10307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giá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>
              <a:latin typeface="Times New Roman"/>
              <a:cs typeface="Times New Roman"/>
            </a:endParaRPr>
          </a:p>
          <a:p>
            <a:pPr marL="10307" marR="47079">
              <a:lnSpc>
                <a:spcPts val="82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biến mà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thực hiện được gọi là một toán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233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if </a:t>
            </a:r>
            <a:r>
              <a:rPr spc="-4" dirty="0"/>
              <a:t>lồng nhau</a:t>
            </a:r>
            <a:r>
              <a:rPr spc="-13" dirty="0"/>
              <a:t> </a:t>
            </a:r>
            <a:r>
              <a:rPr spc="-2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0"/>
            <a:ext cx="3563856" cy="187392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112544" marR="591971" algn="just"/>
            <a:r>
              <a:rPr sz="700" spc="-2" dirty="0">
                <a:latin typeface="Courier New"/>
                <a:cs typeface="Courier New"/>
              </a:rPr>
              <a:t>var username = prompt(‘Enter Username:’);  var password = prompt(‘Enter Password:’);  if (username != </a:t>
            </a:r>
            <a:r>
              <a:rPr sz="700" dirty="0">
                <a:latin typeface="Courier New"/>
                <a:cs typeface="Courier New"/>
              </a:rPr>
              <a:t>“” </a:t>
            </a:r>
            <a:r>
              <a:rPr sz="700" spc="-2" dirty="0">
                <a:latin typeface="Courier New"/>
                <a:cs typeface="Courier New"/>
              </a:rPr>
              <a:t>&amp;&amp; password !=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“”)</a:t>
            </a:r>
            <a:endParaRPr sz="700" dirty="0">
              <a:latin typeface="Courier New"/>
              <a:cs typeface="Courier New"/>
            </a:endParaRPr>
          </a:p>
          <a:p>
            <a:pPr marL="112544" algn="just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if (username == “admin” &amp;&amp; password ==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“admin123”)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26489"/>
            <a:r>
              <a:rPr sz="700" spc="-2" dirty="0">
                <a:latin typeface="Courier New"/>
                <a:cs typeface="Courier New"/>
              </a:rPr>
              <a:t>alert(‘Login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Successful’);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else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273003"/>
            <a:r>
              <a:rPr sz="700" spc="-2" dirty="0">
                <a:latin typeface="Courier New"/>
                <a:cs typeface="Courier New"/>
              </a:rPr>
              <a:t>alert (‘Login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Failed’);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12544" algn="just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R="2408834" algn="ctr"/>
            <a:r>
              <a:rPr sz="700" spc="-4" dirty="0">
                <a:latin typeface="Courier New"/>
                <a:cs typeface="Courier New"/>
              </a:rPr>
              <a:t>&lt;/SC</a:t>
            </a:r>
            <a:r>
              <a:rPr sz="700" spc="-2" dirty="0">
                <a:latin typeface="Courier New"/>
                <a:cs typeface="Courier New"/>
              </a:rPr>
              <a:t>R</a:t>
            </a:r>
            <a:r>
              <a:rPr sz="700" spc="-4" dirty="0">
                <a:latin typeface="Courier New"/>
                <a:cs typeface="Courier New"/>
              </a:rPr>
              <a:t>I</a:t>
            </a:r>
            <a:r>
              <a:rPr sz="700" dirty="0">
                <a:latin typeface="Courier New"/>
                <a:cs typeface="Courier New"/>
              </a:rPr>
              <a:t>P</a:t>
            </a:r>
            <a:r>
              <a:rPr sz="700" spc="-4" dirty="0">
                <a:latin typeface="Courier New"/>
                <a:cs typeface="Courier New"/>
              </a:rPr>
              <a:t>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2103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switch-case</a:t>
            </a:r>
            <a:r>
              <a:rPr spc="-29" dirty="0"/>
              <a:t> </a:t>
            </a:r>
            <a:r>
              <a:rPr spc="-2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6354" y="500594"/>
            <a:ext cx="3681576" cy="343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54" y="848834"/>
            <a:ext cx="3707321" cy="361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54" y="1218839"/>
            <a:ext cx="3681576" cy="362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6636" y="585387"/>
            <a:ext cx="3539427" cy="91197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chương trình trở nên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khá khó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if.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129" marR="2229">
              <a:lnSpc>
                <a:spcPts val="820"/>
              </a:lnSpc>
              <a:spcBef>
                <a:spcPts val="511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đơn giản hóa mã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tránh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if,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câu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switch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case có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6129" marR="98336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Câu lệnh switch-case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sánh một biến hoặc biểu 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2103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switch-case</a:t>
            </a:r>
            <a:r>
              <a:rPr spc="-29" dirty="0"/>
              <a:t> </a:t>
            </a:r>
            <a:r>
              <a:rPr spc="-2"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0"/>
            <a:ext cx="2604510" cy="219709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designation = prompt(‘Enter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designation:’);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switch (designation)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case ‘Manager’:</a:t>
            </a:r>
            <a:endParaRPr sz="700" dirty="0">
              <a:latin typeface="Courier New"/>
              <a:cs typeface="Courier New"/>
            </a:endParaRPr>
          </a:p>
          <a:p>
            <a:pPr marL="326489" marR="967768"/>
            <a:r>
              <a:rPr sz="700" spc="-2" dirty="0">
                <a:latin typeface="Courier New"/>
                <a:cs typeface="Courier New"/>
              </a:rPr>
              <a:t>alert (‘Salary: $21000’);  break;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case ‘Developer’:</a:t>
            </a:r>
            <a:endParaRPr sz="700" dirty="0">
              <a:latin typeface="Courier New"/>
              <a:cs typeface="Courier New"/>
            </a:endParaRPr>
          </a:p>
          <a:p>
            <a:pPr marL="326489"/>
            <a:r>
              <a:rPr sz="700" spc="-2" dirty="0">
                <a:latin typeface="Courier New"/>
                <a:cs typeface="Courier New"/>
              </a:rPr>
              <a:t>alert (‘Salary: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$16000’);</a:t>
            </a:r>
            <a:endParaRPr sz="700" dirty="0">
              <a:latin typeface="Courier New"/>
              <a:cs typeface="Courier New"/>
            </a:endParaRPr>
          </a:p>
          <a:p>
            <a:pPr marL="219517" marR="1986236" indent="106694"/>
            <a:r>
              <a:rPr sz="700" dirty="0">
                <a:latin typeface="Courier New"/>
                <a:cs typeface="Courier New"/>
              </a:rPr>
              <a:t>b</a:t>
            </a:r>
            <a:r>
              <a:rPr sz="700" spc="-4" dirty="0">
                <a:latin typeface="Courier New"/>
                <a:cs typeface="Courier New"/>
              </a:rPr>
              <a:t>r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a</a:t>
            </a:r>
            <a:r>
              <a:rPr sz="700" dirty="0">
                <a:latin typeface="Courier New"/>
                <a:cs typeface="Courier New"/>
              </a:rPr>
              <a:t>k</a:t>
            </a:r>
            <a:r>
              <a:rPr sz="700" spc="-2" dirty="0">
                <a:latin typeface="Courier New"/>
                <a:cs typeface="Courier New"/>
              </a:rPr>
              <a:t>;  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dirty="0">
                <a:latin typeface="Courier New"/>
                <a:cs typeface="Courier New"/>
              </a:rPr>
              <a:t>f</a:t>
            </a:r>
            <a:r>
              <a:rPr sz="700" spc="-4" dirty="0">
                <a:latin typeface="Courier New"/>
                <a:cs typeface="Courier New"/>
              </a:rPr>
              <a:t>a</a:t>
            </a:r>
            <a:r>
              <a:rPr sz="700" spc="-2" dirty="0">
                <a:latin typeface="Courier New"/>
                <a:cs typeface="Courier New"/>
              </a:rPr>
              <a:t>u</a:t>
            </a:r>
            <a:r>
              <a:rPr sz="700" spc="-4" dirty="0">
                <a:latin typeface="Courier New"/>
                <a:cs typeface="Courier New"/>
              </a:rPr>
              <a:t>l</a:t>
            </a:r>
            <a:r>
              <a:rPr sz="700" dirty="0">
                <a:latin typeface="Courier New"/>
                <a:cs typeface="Courier New"/>
              </a:rPr>
              <a:t>t</a:t>
            </a:r>
            <a:r>
              <a:rPr sz="700" spc="-2" dirty="0">
                <a:latin typeface="Courier New"/>
                <a:cs typeface="Courier New"/>
              </a:rPr>
              <a:t>:</a:t>
            </a:r>
            <a:endParaRPr sz="700" dirty="0">
              <a:latin typeface="Courier New"/>
              <a:cs typeface="Courier New"/>
            </a:endParaRPr>
          </a:p>
          <a:p>
            <a:pPr marL="326489" marR="378025"/>
            <a:r>
              <a:rPr sz="700" spc="-2" dirty="0">
                <a:latin typeface="Courier New"/>
                <a:cs typeface="Courier New"/>
              </a:rPr>
              <a:t>alert (‘Enter proper designation.’);  break;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350" y="368531"/>
            <a:ext cx="3451408" cy="2424471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3343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toán tử </a:t>
            </a:r>
            <a:r>
              <a:rPr spc="2" dirty="0">
                <a:latin typeface="Calibri"/>
                <a:cs typeface="Calibri"/>
              </a:rPr>
              <a:t>quy </a:t>
            </a:r>
            <a:r>
              <a:rPr dirty="0">
                <a:latin typeface="Calibri"/>
                <a:cs typeface="Calibri"/>
              </a:rPr>
              <a:t>định cụ thể loại </a:t>
            </a:r>
            <a:r>
              <a:rPr spc="2" dirty="0">
                <a:latin typeface="Calibri"/>
                <a:cs typeface="Calibri"/>
              </a:rPr>
              <a:t>thao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giá trị của  biến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  <a:tab pos="345711" algn="l"/>
              </a:tabLst>
            </a:pPr>
            <a:r>
              <a:rPr dirty="0">
                <a:latin typeface="Calibri"/>
                <a:cs typeface="Calibri"/>
              </a:rPr>
              <a:t>Các	toán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1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phân</a:t>
            </a:r>
            <a:r>
              <a:rPr spc="1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thành</a:t>
            </a:r>
            <a:r>
              <a:rPr spc="15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sáu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dựa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trên</a:t>
            </a:r>
            <a:r>
              <a:rPr spc="1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15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16"/>
              </a:spcBef>
            </a:pPr>
            <a:r>
              <a:rPr dirty="0">
                <a:latin typeface="Calibri"/>
                <a:cs typeface="Calibri"/>
              </a:rPr>
              <a:t>chúng thực hiện trên các toán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hạng.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ct val="112400"/>
              </a:lnSpc>
              <a:spcBef>
                <a:spcPts val="27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  <a:tab pos="295568" algn="l"/>
              </a:tabLst>
            </a:pPr>
            <a:r>
              <a:rPr dirty="0">
                <a:latin typeface="Calibri"/>
                <a:cs typeface="Calibri"/>
              </a:rPr>
              <a:t>Có	</a:t>
            </a:r>
            <a:r>
              <a:rPr spc="2" dirty="0">
                <a:latin typeface="Calibri"/>
                <a:cs typeface="Calibri"/>
              </a:rPr>
              <a:t>6 </a:t>
            </a:r>
            <a:r>
              <a:rPr dirty="0">
                <a:latin typeface="Calibri"/>
                <a:cs typeface="Calibri"/>
              </a:rPr>
              <a:t>loại toán tử có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như sau, Arithmetic, Relational, Logical, Assignment,  Bitwise,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Special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operators.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786" indent="-120344">
              <a:lnSpc>
                <a:spcPct val="1012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5" dirty="0">
                <a:latin typeface="Calibri"/>
                <a:cs typeface="Calibri"/>
              </a:rPr>
              <a:t>Toán </a:t>
            </a:r>
            <a:r>
              <a:rPr dirty="0">
                <a:latin typeface="Calibri"/>
                <a:cs typeface="Calibri"/>
              </a:rPr>
              <a:t>tử trong </a:t>
            </a:r>
            <a:r>
              <a:rPr spc="-2" dirty="0">
                <a:latin typeface="Calibri"/>
                <a:cs typeface="Calibri"/>
              </a:rPr>
              <a:t>JavaScript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mức </a:t>
            </a:r>
            <a:r>
              <a:rPr dirty="0">
                <a:latin typeface="Calibri"/>
                <a:cs typeface="Calibri"/>
              </a:rPr>
              <a:t>độ </a:t>
            </a:r>
            <a:r>
              <a:rPr spc="2" dirty="0">
                <a:latin typeface="Calibri"/>
                <a:cs typeface="Calibri"/>
              </a:rPr>
              <a:t>ưu </a:t>
            </a:r>
            <a:r>
              <a:rPr dirty="0">
                <a:latin typeface="Calibri"/>
                <a:cs typeface="Calibri"/>
              </a:rPr>
              <a:t>tiên nhất định dựa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tự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của  </a:t>
            </a:r>
            <a:r>
              <a:rPr spc="2" dirty="0">
                <a:latin typeface="Calibri"/>
                <a:cs typeface="Calibri"/>
              </a:rPr>
              <a:t>chúng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507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biểu thức quy </a:t>
            </a:r>
            <a:r>
              <a:rPr spc="-2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mẫu </a:t>
            </a:r>
            <a:r>
              <a:rPr dirty="0">
                <a:latin typeface="Calibri"/>
                <a:cs typeface="Calibri"/>
              </a:rPr>
              <a:t>bao gồm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hợp các chuỗi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chúng được  </a:t>
            </a:r>
            <a:r>
              <a:rPr spc="2" dirty="0">
                <a:latin typeface="Calibri"/>
                <a:cs typeface="Calibri"/>
              </a:rPr>
              <a:t>khớp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2" dirty="0">
                <a:latin typeface="Calibri"/>
                <a:cs typeface="Calibri"/>
              </a:rPr>
              <a:t>cụ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3064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-2" dirty="0">
                <a:latin typeface="Calibri"/>
                <a:cs typeface="Calibri"/>
              </a:rPr>
              <a:t>JavaScript, </a:t>
            </a:r>
            <a:r>
              <a:rPr dirty="0">
                <a:latin typeface="Calibri"/>
                <a:cs typeface="Calibri"/>
              </a:rPr>
              <a:t>có hai cách 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biểu thức thông thường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spc="-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là, dùng  chuỗi biểu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hàm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RegExp().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3343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Câu lệnh đưa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quyết định cho phép thực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các quyết định hợp lý để thực  hiện các khối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để có được những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quả mong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muốn.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3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0" y="81481"/>
            <a:ext cx="3747809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Khái </a:t>
            </a:r>
            <a:r>
              <a:rPr spc="-4" dirty="0"/>
              <a:t>niệm </a:t>
            </a:r>
            <a:r>
              <a:rPr spc="-7" dirty="0"/>
              <a:t>cơ </a:t>
            </a:r>
            <a:r>
              <a:rPr spc="-2" dirty="0"/>
              <a:t>bản của </a:t>
            </a:r>
            <a:r>
              <a:rPr spc="-7" dirty="0"/>
              <a:t>các </a:t>
            </a:r>
            <a:r>
              <a:rPr spc="-4" dirty="0"/>
              <a:t>toán </a:t>
            </a:r>
            <a:r>
              <a:rPr spc="-2" dirty="0"/>
              <a:t>tử</a:t>
            </a:r>
            <a:r>
              <a:rPr spc="35" dirty="0"/>
              <a:t> </a:t>
            </a:r>
            <a:r>
              <a:rPr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6354" y="602618"/>
            <a:ext cx="368157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633" y="956215"/>
            <a:ext cx="3681576" cy="353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8633" y="1360549"/>
            <a:ext cx="3680916" cy="36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033" y="417503"/>
            <a:ext cx="3343573" cy="123657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34273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4551" algn="l"/>
              </a:tabLst>
            </a:pPr>
            <a:r>
              <a:rPr spc="2" dirty="0">
                <a:latin typeface="Calibri"/>
                <a:cs typeface="Calibri"/>
              </a:rPr>
              <a:t>Ba </a:t>
            </a:r>
            <a:r>
              <a:rPr dirty="0">
                <a:latin typeface="Calibri"/>
                <a:cs typeface="Calibri"/>
              </a:rPr>
              <a:t>loại chính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toán tử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5571">
              <a:spcBef>
                <a:spcPts val="1136"/>
              </a:spcBef>
            </a:pP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1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toán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 hạng.</a:t>
            </a:r>
            <a:endParaRPr dirty="0">
              <a:latin typeface="Arial"/>
              <a:cs typeface="Arial"/>
            </a:endParaRPr>
          </a:p>
          <a:p>
            <a:pPr marL="6129" marR="35379" indent="-836">
              <a:lnSpc>
                <a:spcPct val="336800"/>
              </a:lnSpc>
              <a:spcBef>
                <a:spcPts val="94"/>
              </a:spcBef>
            </a:pP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2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toán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hạng. 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3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ngôi-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ba toán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082" y="78760"/>
            <a:ext cx="242847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kiểu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4" dirty="0"/>
              <a:t>khác</a:t>
            </a:r>
            <a:r>
              <a:rPr spc="-15" dirty="0"/>
              <a:t> </a:t>
            </a:r>
            <a:r>
              <a:rPr spc="-4" dirty="0"/>
              <a:t>nhau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6354" y="466586"/>
            <a:ext cx="368157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6354" y="859716"/>
            <a:ext cx="3684876" cy="361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14" y="1265089"/>
            <a:ext cx="3677615" cy="4271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033" y="555347"/>
            <a:ext cx="3516597" cy="102391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giúp đơn giản hóa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7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tabLst>
                <a:tab pos="2914446" algn="l"/>
              </a:tabLst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loạt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định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	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</a:t>
            </a:r>
            <a:r>
              <a:rPr spc="-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động khác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nhau.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9193" marR="25072">
              <a:lnSpc>
                <a:spcPts val="820"/>
              </a:lnSpc>
              <a:spcBef>
                <a:spcPts val="776"/>
              </a:spcBef>
            </a:pP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JavaScript được phân thành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hành động mà  chúng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536" y="1729126"/>
            <a:ext cx="1411315" cy="74541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637" indent="-120066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Arithmetic </a:t>
            </a:r>
            <a:r>
              <a:rPr spc="-2" dirty="0">
                <a:latin typeface="Calibri"/>
                <a:cs typeface="Calibri"/>
              </a:rPr>
              <a:t>operators </a:t>
            </a:r>
            <a:r>
              <a:rPr dirty="0">
                <a:latin typeface="Calibri"/>
                <a:cs typeface="Calibri"/>
              </a:rPr>
              <a:t>( </a:t>
            </a:r>
            <a:r>
              <a:rPr spc="2" dirty="0">
                <a:latin typeface="Calibri"/>
                <a:cs typeface="Calibri"/>
              </a:rPr>
              <a:t>Số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học)</a:t>
            </a:r>
            <a:endParaRPr>
              <a:latin typeface="Calibri"/>
              <a:cs typeface="Calibri"/>
            </a:endParaRPr>
          </a:p>
          <a:p>
            <a:pPr marL="125637" indent="-120066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Relational </a:t>
            </a:r>
            <a:r>
              <a:rPr spc="-4" dirty="0">
                <a:latin typeface="Calibri"/>
                <a:cs typeface="Calibri"/>
              </a:rPr>
              <a:t>operators </a:t>
            </a:r>
            <a:r>
              <a:rPr dirty="0">
                <a:latin typeface="Calibri"/>
                <a:cs typeface="Calibri"/>
              </a:rPr>
              <a:t>(Quan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hệ)</a:t>
            </a:r>
            <a:endParaRPr>
              <a:latin typeface="Calibri"/>
              <a:cs typeface="Calibri"/>
            </a:endParaRPr>
          </a:p>
          <a:p>
            <a:pPr marL="125637" indent="-120066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Logical </a:t>
            </a:r>
            <a:r>
              <a:rPr spc="-2" dirty="0">
                <a:latin typeface="Calibri"/>
                <a:cs typeface="Calibri"/>
              </a:rPr>
              <a:t>operators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(Logic)</a:t>
            </a:r>
            <a:endParaRPr>
              <a:latin typeface="Calibri"/>
              <a:cs typeface="Calibri"/>
            </a:endParaRPr>
          </a:p>
          <a:p>
            <a:pPr marL="125637" indent="-120066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Assignment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operators(Gán)</a:t>
            </a:r>
            <a:endParaRPr>
              <a:latin typeface="Calibri"/>
              <a:cs typeface="Calibri"/>
            </a:endParaRPr>
          </a:p>
          <a:p>
            <a:pPr marL="125637" indent="-120066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Bitwise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operators(Bit)</a:t>
            </a:r>
            <a:endParaRPr>
              <a:latin typeface="Calibri"/>
              <a:cs typeface="Calibri"/>
            </a:endParaRPr>
          </a:p>
          <a:p>
            <a:pPr marL="125637" indent="-120066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Special </a:t>
            </a:r>
            <a:r>
              <a:rPr spc="-2" dirty="0">
                <a:latin typeface="Calibri"/>
                <a:cs typeface="Calibri"/>
              </a:rPr>
              <a:t>operators(Đặc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biệt)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901696"/>
              </p:ext>
            </p:extLst>
          </p:nvPr>
        </p:nvGraphicFramePr>
        <p:xfrm>
          <a:off x="75407" y="1370349"/>
          <a:ext cx="3733799" cy="13279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0419"/>
                <a:gridCol w="1870380"/>
                <a:gridCol w="1143000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Toán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tử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R="27686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-8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474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(Addition)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Thực hiện cộng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45 +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56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(Subtraction)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Thực 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trừ hai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76-78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19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(Division)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Thực 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chia hai</a:t>
                      </a:r>
                      <a:r>
                        <a:rPr sz="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24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/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8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193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25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(Modulo)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Thực 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chia hai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dư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34544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90 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%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20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19582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(Multiplication)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Thực hiện nhân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98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*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10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088" y="78760"/>
            <a:ext cx="16577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2" dirty="0"/>
              <a:t>Toán </a:t>
            </a:r>
            <a:r>
              <a:rPr dirty="0"/>
              <a:t>tử </a:t>
            </a:r>
            <a:r>
              <a:rPr spc="-2" dirty="0"/>
              <a:t>số </a:t>
            </a:r>
            <a:r>
              <a:rPr spc="-4" dirty="0"/>
              <a:t>học</a:t>
            </a:r>
            <a:r>
              <a:rPr spc="4" dirty="0"/>
              <a:t> </a:t>
            </a:r>
            <a:r>
              <a:rPr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11"/>
          </p:nvPr>
        </p:nvSpPr>
        <p:spPr>
          <a:xfrm>
            <a:off x="1312020" y="2886233"/>
            <a:ext cx="1336774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71">
              <a:lnSpc>
                <a:spcPts val="544"/>
              </a:lnSpc>
            </a:pPr>
            <a:r>
              <a:rPr spc="-2" dirty="0"/>
              <a:t>HTML5 </a:t>
            </a:r>
            <a:r>
              <a:rPr dirty="0"/>
              <a:t>/ </a:t>
            </a:r>
            <a:r>
              <a:rPr spc="-13" dirty="0"/>
              <a:t>Toán </a:t>
            </a:r>
            <a:r>
              <a:rPr dirty="0"/>
              <a:t>tử </a:t>
            </a:r>
            <a:r>
              <a:rPr spc="-4" dirty="0"/>
              <a:t>và câu</a:t>
            </a:r>
            <a:r>
              <a:rPr spc="-9" dirty="0"/>
              <a:t> </a:t>
            </a:r>
            <a:r>
              <a:rPr dirty="0"/>
              <a:t>lệnh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59753" y="398571"/>
            <a:ext cx="3688177" cy="7957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0563" y="444708"/>
            <a:ext cx="3502443" cy="91356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8079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ngôi.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phép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học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toán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9472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phép bạn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tính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số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40959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41237" algn="l"/>
              </a:tabLst>
            </a:pPr>
            <a:r>
              <a:rPr dirty="0">
                <a:latin typeface="Calibri"/>
                <a:cs typeface="Calibri"/>
              </a:rPr>
              <a:t>Danh sách bảng số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học.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16577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2" dirty="0"/>
              <a:t>Toán </a:t>
            </a:r>
            <a:r>
              <a:rPr spc="-2" dirty="0"/>
              <a:t>tử số học</a:t>
            </a:r>
            <a:r>
              <a:rPr spc="11" dirty="0"/>
              <a:t> </a:t>
            </a:r>
            <a:r>
              <a:rPr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2975010" cy="133532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loanAmount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34500;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var interest =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8;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var interestAmount,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totalAmount;</a:t>
            </a:r>
            <a:endParaRPr sz="700">
              <a:latin typeface="Courier New"/>
              <a:cs typeface="Courier New"/>
            </a:endParaRPr>
          </a:p>
          <a:p>
            <a:pPr marL="112544" marR="2229"/>
            <a:r>
              <a:rPr sz="700" spc="-2" dirty="0">
                <a:latin typeface="Courier New"/>
                <a:cs typeface="Courier New"/>
              </a:rPr>
              <a:t>interestAmount = loanAmount * (interest / 100);  totalAmount = loanAmount + interestAmount;  document.write(“&lt;B&gt;Total amount to be paid ($):&lt;/B&gt;”</a:t>
            </a:r>
            <a:r>
              <a:rPr sz="700" spc="5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+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totalAmount + “&lt;BR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/&gt;”);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815570"/>
              </p:ext>
            </p:extLst>
          </p:nvPr>
        </p:nvGraphicFramePr>
        <p:xfrm>
          <a:off x="445259" y="1755656"/>
          <a:ext cx="3077765" cy="1029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8661"/>
                <a:gridCol w="2019104"/>
              </a:tblGrid>
              <a:tr h="23027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Biểu</a:t>
                      </a:r>
                      <a:r>
                        <a:rPr sz="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800" dirty="0">
                        <a:latin typeface="Arial"/>
                        <a:cs typeface="Arial"/>
                      </a:endParaRPr>
                    </a:p>
                  </a:txBody>
                  <a:tcPr marL="0" marR="0" marT="7765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800" dirty="0">
                        <a:latin typeface="Arial"/>
                        <a:cs typeface="Arial"/>
                      </a:endParaRPr>
                    </a:p>
                  </a:txBody>
                  <a:tcPr marL="0" marR="0" marT="77651" marB="0">
                    <a:solidFill>
                      <a:srgbClr val="943735"/>
                    </a:solidFill>
                  </a:tcPr>
                </a:tc>
              </a:tr>
              <a:tr h="19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++numOne;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74041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Tăng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trước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19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numOne++;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74041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Tăng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sau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19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--numOne;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74041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Giảm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trước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</a:tr>
              <a:tr h="2079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numTwo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numOne--;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7404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Giảm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sau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25616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toán </a:t>
            </a:r>
            <a:r>
              <a:rPr spc="-2" dirty="0"/>
              <a:t>tử </a:t>
            </a:r>
            <a:r>
              <a:rPr spc="-9" dirty="0"/>
              <a:t>tăng </a:t>
            </a:r>
            <a:r>
              <a:rPr spc="-18" dirty="0"/>
              <a:t>và </a:t>
            </a:r>
            <a:r>
              <a:rPr spc="-2" dirty="0"/>
              <a:t>giảm</a:t>
            </a:r>
            <a:r>
              <a:rPr spc="2" dirty="0"/>
              <a:t> </a:t>
            </a:r>
            <a:r>
              <a:rPr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64373" y="398571"/>
            <a:ext cx="3683556" cy="236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354" y="656350"/>
            <a:ext cx="3681576" cy="2720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034" y="956978"/>
            <a:ext cx="3682896" cy="244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335" y="1212717"/>
            <a:ext cx="3679595" cy="3237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8319" y="438474"/>
            <a:ext cx="3619610" cy="119028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Tăng và giảm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bớt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hạng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đi 1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đơn</a:t>
            </a:r>
            <a:r>
              <a:rPr sz="700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vị</a:t>
            </a:r>
            <a:endParaRPr sz="700" dirty="0">
              <a:latin typeface="Arial"/>
              <a:cs typeface="Arial"/>
            </a:endParaRPr>
          </a:p>
          <a:p>
            <a:pPr marL="5850" marR="195002" indent="1114">
              <a:lnSpc>
                <a:spcPts val="2224"/>
              </a:lnSpc>
              <a:spcBef>
                <a:spcPts val="212"/>
              </a:spcBef>
            </a:pPr>
            <a:r>
              <a:rPr sz="700" spc="-24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 tăng (+ +) làm tăng 1 giá trị, trong khi các toán tử giảm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(--)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làm giảm 1 giá trị.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toán tử có thể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đặt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sau toán</a:t>
            </a:r>
            <a:r>
              <a:rPr sz="700"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hạng.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9193" marR="2229">
              <a:lnSpc>
                <a:spcPts val="728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Operator nếu đặt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trước toán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hạng,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 hiện việc tăng trước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giảm trước khi tính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toán.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Operator nếu đặt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sau các toán hạng, thể hiện việc tăng sau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giảm sau khi tính</a:t>
            </a:r>
            <a:r>
              <a:rPr sz="700" spc="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toán.</a:t>
            </a:r>
            <a:endParaRPr sz="700" dirty="0">
              <a:latin typeface="Arial"/>
              <a:cs typeface="Arial"/>
            </a:endParaRPr>
          </a:p>
          <a:p>
            <a:pPr marL="143187" indent="-120623">
              <a:spcBef>
                <a:spcPts val="59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4346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sẽ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toán tử tăng giảm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(numOne=2).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80</TotalTime>
  <Words>3755</Words>
  <Application>Microsoft Office PowerPoint</Application>
  <PresentationFormat>Custom</PresentationFormat>
  <Paragraphs>613</Paragraphs>
  <Slides>44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Theme1</vt:lpstr>
      <vt:lpstr>PowerPoint Presentation</vt:lpstr>
      <vt:lpstr>Mục tiêu</vt:lpstr>
      <vt:lpstr>Giới thiệu</vt:lpstr>
      <vt:lpstr>Khái niệm cơ bản của các toán tử 1-2</vt:lpstr>
      <vt:lpstr>Khái niệm cơ bản của các toán tử 2-2</vt:lpstr>
      <vt:lpstr>Các kiểu toán tử khác nhau</vt:lpstr>
      <vt:lpstr>Toán tử số học 1-2</vt:lpstr>
      <vt:lpstr>Toán tử số học 2-2</vt:lpstr>
      <vt:lpstr>Các toán tử tăng và giảm 1-2</vt:lpstr>
      <vt:lpstr>Các toán tử tăng và giảm 2-2</vt:lpstr>
      <vt:lpstr>Các toán tử quan hệ 1-3</vt:lpstr>
      <vt:lpstr>Các toán tử quan hệ 2-3</vt:lpstr>
      <vt:lpstr>Các toán tử quan hệ 3-3</vt:lpstr>
      <vt:lpstr>Các toán tử logic 1-2</vt:lpstr>
      <vt:lpstr>Các toán tử logic 2-2</vt:lpstr>
      <vt:lpstr>Các toán tử gán</vt:lpstr>
      <vt:lpstr>Các toán tử Bitwise 1-2</vt:lpstr>
      <vt:lpstr>Các toán tử Bitwise 2-2</vt:lpstr>
      <vt:lpstr>Các toán tử đặc biệt 1-2</vt:lpstr>
      <vt:lpstr>Các toán tử đặc biệt 2-2</vt:lpstr>
      <vt:lpstr>Thứ tự của các toán tử</vt:lpstr>
      <vt:lpstr>Các biểu thức quy tắc</vt:lpstr>
      <vt:lpstr>Các phương thức và thuộc tính của RegEx 1-2</vt:lpstr>
      <vt:lpstr>Các phương thức và thuộc tính của RegEx 2-2</vt:lpstr>
      <vt:lpstr>Các loại mẫu phù hợp</vt:lpstr>
      <vt:lpstr>Position Matching</vt:lpstr>
      <vt:lpstr>Character Classes 1-2</vt:lpstr>
      <vt:lpstr>Character Classes 2-2</vt:lpstr>
      <vt:lpstr>Repetition</vt:lpstr>
      <vt:lpstr>Alternation and Grouping</vt:lpstr>
      <vt:lpstr>Các câu lệnh quyết định 1-2</vt:lpstr>
      <vt:lpstr>Các câu lệnh quyết định 2-2</vt:lpstr>
      <vt:lpstr>Câu lệnh if 1-2</vt:lpstr>
      <vt:lpstr>Câu lệnh if 2-2</vt:lpstr>
      <vt:lpstr>Câu lệnh if-else 1-2</vt:lpstr>
      <vt:lpstr>Câu lệnh if-else 2-2</vt:lpstr>
      <vt:lpstr>Câu lệnh if-else-if 1-2</vt:lpstr>
      <vt:lpstr>Câu lệnh if-else-if 2-2</vt:lpstr>
      <vt:lpstr>Câu lệnh if lồng nhau 1-2</vt:lpstr>
      <vt:lpstr>Câu lệnh if lồng nhau 2-2</vt:lpstr>
      <vt:lpstr>Câu lệnh switch-case 1-2</vt:lpstr>
      <vt:lpstr>Câu lệnh switch-case 2-2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13 XP</dc:title>
  <dc:creator>Aptech Limited</dc:creator>
  <cp:lastModifiedBy>Trung Hoàng</cp:lastModifiedBy>
  <cp:revision>8</cp:revision>
  <dcterms:created xsi:type="dcterms:W3CDTF">2017-10-24T10:09:44Z</dcterms:created>
  <dcterms:modified xsi:type="dcterms:W3CDTF">2017-11-06T07:22:16Z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